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3" r:id="rId1"/>
  </p:sldMasterIdLst>
  <p:notesMasterIdLst>
    <p:notesMasterId r:id="rId31"/>
  </p:notesMasterIdLst>
  <p:handoutMasterIdLst>
    <p:handoutMasterId r:id="rId32"/>
  </p:handoutMasterIdLst>
  <p:sldIdLst>
    <p:sldId id="339" r:id="rId2"/>
    <p:sldId id="349" r:id="rId3"/>
    <p:sldId id="382" r:id="rId4"/>
    <p:sldId id="395" r:id="rId5"/>
    <p:sldId id="394" r:id="rId6"/>
    <p:sldId id="387" r:id="rId7"/>
    <p:sldId id="383" r:id="rId8"/>
    <p:sldId id="396" r:id="rId9"/>
    <p:sldId id="389" r:id="rId10"/>
    <p:sldId id="397" r:id="rId11"/>
    <p:sldId id="398" r:id="rId12"/>
    <p:sldId id="390" r:id="rId13"/>
    <p:sldId id="400" r:id="rId14"/>
    <p:sldId id="399" r:id="rId15"/>
    <p:sldId id="401" r:id="rId16"/>
    <p:sldId id="360" r:id="rId17"/>
    <p:sldId id="402" r:id="rId18"/>
    <p:sldId id="403" r:id="rId19"/>
    <p:sldId id="388" r:id="rId20"/>
    <p:sldId id="404" r:id="rId21"/>
    <p:sldId id="409" r:id="rId22"/>
    <p:sldId id="405" r:id="rId23"/>
    <p:sldId id="392" r:id="rId24"/>
    <p:sldId id="391" r:id="rId25"/>
    <p:sldId id="407" r:id="rId26"/>
    <p:sldId id="406" r:id="rId27"/>
    <p:sldId id="393" r:id="rId28"/>
    <p:sldId id="408" r:id="rId29"/>
    <p:sldId id="341"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8400"/>
    <a:srgbClr val="FD8817"/>
    <a:srgbClr val="EB6A5B"/>
    <a:srgbClr val="044875"/>
    <a:srgbClr val="002060"/>
    <a:srgbClr val="00B050"/>
    <a:srgbClr val="5B9BD5"/>
    <a:srgbClr val="F7F7F8"/>
    <a:srgbClr val="D2DEEF"/>
    <a:srgbClr val="2E7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1EBBBCC-DAD2-459C-BE2E-F6DE35CF9A28}" styleName="深色样式 2 - 强调 3/强调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深色样式 2 - 强调 1/强调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43" autoAdjust="0"/>
    <p:restoredTop sz="94660"/>
  </p:normalViewPr>
  <p:slideViewPr>
    <p:cSldViewPr snapToGrid="0">
      <p:cViewPr varScale="1">
        <p:scale>
          <a:sx n="78" d="100"/>
          <a:sy n="78" d="100"/>
        </p:scale>
        <p:origin x="930" y="78"/>
      </p:cViewPr>
      <p:guideLst/>
    </p:cSldViewPr>
  </p:slideViewPr>
  <p:notesTextViewPr>
    <p:cViewPr>
      <p:scale>
        <a:sx n="1" d="1"/>
        <a:sy n="1" d="1"/>
      </p:scale>
      <p:origin x="0" y="0"/>
    </p:cViewPr>
  </p:notesTextViewPr>
  <p:notesViewPr>
    <p:cSldViewPr snapToGrid="0">
      <p:cViewPr varScale="1">
        <p:scale>
          <a:sx n="67" d="100"/>
          <a:sy n="67" d="100"/>
        </p:scale>
        <p:origin x="3120"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E4AFAB-D605-4B3A-BA67-9E9593A53F18}" type="datetimeFigureOut">
              <a:rPr lang="zh-CN" altLang="en-US" smtClean="0"/>
              <a:t>2021/3/17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DAA1AF-5B5C-4C49-AB86-DC140D7CEE2E}" type="slidenum">
              <a:rPr lang="zh-CN" altLang="en-US" smtClean="0"/>
              <a:t>‹#›</a:t>
            </a:fld>
            <a:endParaRPr lang="zh-CN" altLang="en-US"/>
          </a:p>
        </p:txBody>
      </p:sp>
    </p:spTree>
    <p:extLst>
      <p:ext uri="{BB962C8B-B14F-4D97-AF65-F5344CB8AC3E}">
        <p14:creationId xmlns:p14="http://schemas.microsoft.com/office/powerpoint/2010/main" val="262912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3C12C8-7C51-4A14-BD88-9A8D3E9A54BC}" type="datetimeFigureOut">
              <a:rPr lang="zh-CN" altLang="en-US" smtClean="0"/>
              <a:t>2021/3/17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1EAA0E-8707-454A-86F4-9186C4EB061F}" type="slidenum">
              <a:rPr lang="zh-CN" altLang="en-US" smtClean="0"/>
              <a:t>‹#›</a:t>
            </a:fld>
            <a:endParaRPr lang="zh-CN" altLang="en-US"/>
          </a:p>
        </p:txBody>
      </p:sp>
    </p:spTree>
    <p:extLst>
      <p:ext uri="{BB962C8B-B14F-4D97-AF65-F5344CB8AC3E}">
        <p14:creationId xmlns:p14="http://schemas.microsoft.com/office/powerpoint/2010/main" val="128734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63454A92-65BE-4B93-945C-9401D1D1BFEF}" type="slidenum">
              <a:rPr lang="zh-CN" altLang="en-US" smtClean="0"/>
              <a:pPr/>
              <a:t>1</a:t>
            </a:fld>
            <a:endParaRPr lang="zh-CN" altLang="en-US"/>
          </a:p>
        </p:txBody>
      </p:sp>
    </p:spTree>
    <p:extLst>
      <p:ext uri="{BB962C8B-B14F-4D97-AF65-F5344CB8AC3E}">
        <p14:creationId xmlns:p14="http://schemas.microsoft.com/office/powerpoint/2010/main" val="20218542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2064A595-DA2B-4760-AF48-9ADA2A447809}" type="datetimeFigureOut">
              <a:rPr lang="zh-CN" altLang="en-US">
                <a:solidFill>
                  <a:prstClr val="black">
                    <a:tint val="75000"/>
                  </a:prstClr>
                </a:solidFill>
              </a:rPr>
              <a:pPr>
                <a:defRPr/>
              </a:pPr>
              <a:t>2021/3/17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8FEA6379-C5B8-40F6-8E23-4175BF4C90D5}" type="slidenum">
              <a:rPr lang="zh-CN" altLang="en-US"/>
              <a:pPr>
                <a:defRPr/>
              </a:pPr>
              <a:t>‹#›</a:t>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292" y="5800566"/>
            <a:ext cx="1481456" cy="658425"/>
          </a:xfrm>
          <a:prstGeom prst="rect">
            <a:avLst/>
          </a:prstGeom>
        </p:spPr>
      </p:pic>
    </p:spTree>
    <p:extLst>
      <p:ext uri="{BB962C8B-B14F-4D97-AF65-F5344CB8AC3E}">
        <p14:creationId xmlns:p14="http://schemas.microsoft.com/office/powerpoint/2010/main" val="1945067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5D8C13DF-31C2-45E0-9AB5-0A2191999D41}" type="datetimeFigureOut">
              <a:rPr lang="zh-CN" altLang="en-US">
                <a:solidFill>
                  <a:prstClr val="black">
                    <a:tint val="75000"/>
                  </a:prstClr>
                </a:solidFill>
              </a:rPr>
              <a:pPr>
                <a:defRPr/>
              </a:pPr>
              <a:t>2021/3/17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0A75653A-4906-40B6-8403-AA6B3ADC2E4C}" type="slidenum">
              <a:rPr lang="zh-CN" altLang="en-US"/>
              <a:pPr>
                <a:defRPr/>
              </a:pPr>
              <a:t>‹#›</a:t>
            </a:fld>
            <a:endParaRPr lang="zh-CN" altLang="en-US"/>
          </a:p>
        </p:txBody>
      </p:sp>
    </p:spTree>
    <p:extLst>
      <p:ext uri="{BB962C8B-B14F-4D97-AF65-F5344CB8AC3E}">
        <p14:creationId xmlns:p14="http://schemas.microsoft.com/office/powerpoint/2010/main" val="1821206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235D5ED1-11E3-44F8-83E4-6EA4E0ED785A}" type="datetimeFigureOut">
              <a:rPr lang="zh-CN" altLang="en-US">
                <a:solidFill>
                  <a:prstClr val="black">
                    <a:tint val="75000"/>
                  </a:prstClr>
                </a:solidFill>
              </a:rPr>
              <a:pPr>
                <a:defRPr/>
              </a:pPr>
              <a:t>2021/3/17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4A0DFE45-B905-49C3-989E-EE55EBB06F29}" type="slidenum">
              <a:rPr lang="zh-CN" altLang="en-US"/>
              <a:pPr>
                <a:defRPr/>
              </a:pPr>
              <a:t>‹#›</a:t>
            </a:fld>
            <a:endParaRPr lang="zh-CN" altLang="en-US"/>
          </a:p>
        </p:txBody>
      </p:sp>
    </p:spTree>
    <p:extLst>
      <p:ext uri="{BB962C8B-B14F-4D97-AF65-F5344CB8AC3E}">
        <p14:creationId xmlns:p14="http://schemas.microsoft.com/office/powerpoint/2010/main" val="3589268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6E22B4E2-0577-423E-8885-F9506278ADFC}" type="datetimeFigureOut">
              <a:rPr lang="zh-CN" altLang="en-US">
                <a:solidFill>
                  <a:prstClr val="black">
                    <a:tint val="75000"/>
                  </a:prstClr>
                </a:solidFill>
              </a:rPr>
              <a:pPr>
                <a:defRPr/>
              </a:pPr>
              <a:t>2021/3/17</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0E4F56A4-DA0A-4FC5-891E-3F4E60EE9C9F}" type="slidenum">
              <a:rPr lang="zh-CN" altLang="en-US"/>
              <a:pPr>
                <a:defRPr/>
              </a:pPr>
              <a:t>‹#›</a:t>
            </a:fld>
            <a:endParaRPr lang="zh-CN" altLang="en-US"/>
          </a:p>
        </p:txBody>
      </p:sp>
    </p:spTree>
    <p:extLst>
      <p:ext uri="{BB962C8B-B14F-4D97-AF65-F5344CB8AC3E}">
        <p14:creationId xmlns:p14="http://schemas.microsoft.com/office/powerpoint/2010/main" val="2168322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05D5D465-D2CB-418B-B0C1-66B36A4E538E}" type="datetimeFigureOut">
              <a:rPr lang="zh-CN" altLang="en-US">
                <a:solidFill>
                  <a:prstClr val="black">
                    <a:tint val="75000"/>
                  </a:prstClr>
                </a:solidFill>
              </a:rPr>
              <a:pPr>
                <a:defRPr/>
              </a:pPr>
              <a:t>2021/3/17</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pPr>
              <a:defRPr/>
            </a:pPr>
            <a:fld id="{DE546B63-CAE5-401B-84A8-A22BF87A4EF5}" type="slidenum">
              <a:rPr lang="zh-CN" altLang="en-US"/>
              <a:pPr>
                <a:defRPr/>
              </a:pPr>
              <a:t>‹#›</a:t>
            </a:fld>
            <a:endParaRPr lang="zh-CN" altLang="en-US"/>
          </a:p>
        </p:txBody>
      </p:sp>
    </p:spTree>
    <p:extLst>
      <p:ext uri="{BB962C8B-B14F-4D97-AF65-F5344CB8AC3E}">
        <p14:creationId xmlns:p14="http://schemas.microsoft.com/office/powerpoint/2010/main" val="4213966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E8F59A13-5DB6-4C47-9DD6-4F9C96570143}" type="datetimeFigureOut">
              <a:rPr lang="zh-CN" altLang="en-US">
                <a:solidFill>
                  <a:prstClr val="black">
                    <a:tint val="75000"/>
                  </a:prstClr>
                </a:solidFill>
              </a:rPr>
              <a:pPr>
                <a:defRPr/>
              </a:pPr>
              <a:t>2021/3/17</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pPr>
              <a:defRPr/>
            </a:pPr>
            <a:fld id="{C97D86FF-17C3-444C-9781-022342E07354}" type="slidenum">
              <a:rPr lang="zh-CN" altLang="en-US"/>
              <a:pPr>
                <a:defRPr/>
              </a:pPr>
              <a:t>‹#›</a:t>
            </a:fld>
            <a:endParaRPr lang="zh-CN" altLang="en-US"/>
          </a:p>
        </p:txBody>
      </p:sp>
    </p:spTree>
    <p:extLst>
      <p:ext uri="{BB962C8B-B14F-4D97-AF65-F5344CB8AC3E}">
        <p14:creationId xmlns:p14="http://schemas.microsoft.com/office/powerpoint/2010/main" val="3969066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3A22AB2A-7568-43E8-886F-08D2308FACB0}" type="datetimeFigureOut">
              <a:rPr lang="zh-CN" altLang="en-US">
                <a:solidFill>
                  <a:prstClr val="black">
                    <a:tint val="75000"/>
                  </a:prstClr>
                </a:solidFill>
              </a:rPr>
              <a:pPr>
                <a:defRPr/>
              </a:pPr>
              <a:t>2021/3/17</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EAF4D0E8-7740-4BB8-812B-EDBF89E4D990}" type="slidenum">
              <a:rPr lang="zh-CN" altLang="en-US"/>
              <a:pPr>
                <a:defRPr/>
              </a:pPr>
              <a:t>‹#›</a:t>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292" y="5800566"/>
            <a:ext cx="1481456" cy="658425"/>
          </a:xfrm>
          <a:prstGeom prst="rect">
            <a:avLst/>
          </a:prstGeom>
        </p:spPr>
      </p:pic>
    </p:spTree>
    <p:extLst>
      <p:ext uri="{BB962C8B-B14F-4D97-AF65-F5344CB8AC3E}">
        <p14:creationId xmlns:p14="http://schemas.microsoft.com/office/powerpoint/2010/main" val="2635182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D855E87-38A8-44DD-8A54-FAA57629FB26}" type="datetimeFigureOut">
              <a:rPr lang="zh-CN" altLang="en-US">
                <a:solidFill>
                  <a:prstClr val="black">
                    <a:tint val="75000"/>
                  </a:prstClr>
                </a:solidFill>
              </a:rPr>
              <a:pPr>
                <a:defRPr/>
              </a:pPr>
              <a:t>2021/3/17</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96EB61FF-4B8D-4DED-8C85-46CC609A7A96}" type="slidenum">
              <a:rPr lang="zh-CN" altLang="en-US"/>
              <a:pPr>
                <a:defRPr/>
              </a:pPr>
              <a:t>‹#›</a:t>
            </a:fld>
            <a:endParaRPr lang="zh-CN" altLang="en-US"/>
          </a:p>
        </p:txBody>
      </p:sp>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292" y="5800566"/>
            <a:ext cx="1481456" cy="658425"/>
          </a:xfrm>
          <a:prstGeom prst="rect">
            <a:avLst/>
          </a:prstGeom>
        </p:spPr>
      </p:pic>
    </p:spTree>
    <p:extLst>
      <p:ext uri="{BB962C8B-B14F-4D97-AF65-F5344CB8AC3E}">
        <p14:creationId xmlns:p14="http://schemas.microsoft.com/office/powerpoint/2010/main" val="749663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0B439AD0-BB42-4C79-97B4-54F0119177DC}" type="datetimeFigureOut">
              <a:rPr lang="zh-CN" altLang="en-US">
                <a:solidFill>
                  <a:prstClr val="black">
                    <a:tint val="75000"/>
                  </a:prstClr>
                </a:solidFill>
              </a:rPr>
              <a:pPr>
                <a:defRPr/>
              </a:pPr>
              <a:t>2021/3/17</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7AEB78DF-0104-48AA-B9C1-3483BE8FB494}" type="slidenum">
              <a:rPr lang="zh-CN" altLang="en-US"/>
              <a:pPr>
                <a:defRPr/>
              </a:pPr>
              <a:t>‹#›</a:t>
            </a:fld>
            <a:endParaRPr lang="zh-CN" altLang="en-US"/>
          </a:p>
        </p:txBody>
      </p:sp>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292" y="5800566"/>
            <a:ext cx="1481456" cy="658425"/>
          </a:xfrm>
          <a:prstGeom prst="rect">
            <a:avLst/>
          </a:prstGeom>
        </p:spPr>
      </p:pic>
    </p:spTree>
    <p:extLst>
      <p:ext uri="{BB962C8B-B14F-4D97-AF65-F5344CB8AC3E}">
        <p14:creationId xmlns:p14="http://schemas.microsoft.com/office/powerpoint/2010/main" val="4254747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E63645FA-C99F-483A-80DF-2EFE6BDB1A8C}" type="datetimeFigureOut">
              <a:rPr lang="zh-CN" altLang="en-US">
                <a:solidFill>
                  <a:prstClr val="black">
                    <a:tint val="75000"/>
                  </a:prstClr>
                </a:solidFill>
              </a:rPr>
              <a:pPr>
                <a:defRPr/>
              </a:pPr>
              <a:t>2021/3/17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66F249F6-C47D-480C-A369-66CB832C8165}" type="slidenum">
              <a:rPr lang="zh-CN" altLang="en-US"/>
              <a:pPr>
                <a:defRPr/>
              </a:pPr>
              <a:t>‹#›</a:t>
            </a:fld>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292" y="5800566"/>
            <a:ext cx="1481456" cy="658425"/>
          </a:xfrm>
          <a:prstGeom prst="rect">
            <a:avLst/>
          </a:prstGeom>
        </p:spPr>
      </p:pic>
    </p:spTree>
    <p:extLst>
      <p:ext uri="{BB962C8B-B14F-4D97-AF65-F5344CB8AC3E}">
        <p14:creationId xmlns:p14="http://schemas.microsoft.com/office/powerpoint/2010/main" val="1336674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B9318BCE-01D8-485C-AFBA-466D267974EB}" type="datetimeFigureOut">
              <a:rPr lang="zh-CN" altLang="en-US">
                <a:solidFill>
                  <a:prstClr val="black">
                    <a:tint val="75000"/>
                  </a:prstClr>
                </a:solidFill>
              </a:rPr>
              <a:pPr>
                <a:defRPr/>
              </a:pPr>
              <a:t>2021/3/17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0C1D52ED-2D62-47EA-8496-0CB6974C9A2B}" type="slidenum">
              <a:rPr lang="zh-CN" altLang="en-US"/>
              <a:pPr>
                <a:defRPr/>
              </a:pPr>
              <a:t>‹#›</a:t>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292" y="5800566"/>
            <a:ext cx="1481456" cy="658425"/>
          </a:xfrm>
          <a:prstGeom prst="rect">
            <a:avLst/>
          </a:prstGeom>
        </p:spPr>
      </p:pic>
    </p:spTree>
    <p:extLst>
      <p:ext uri="{BB962C8B-B14F-4D97-AF65-F5344CB8AC3E}">
        <p14:creationId xmlns:p14="http://schemas.microsoft.com/office/powerpoint/2010/main" val="3880806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One-column w/ callout">
    <p:spTree>
      <p:nvGrpSpPr>
        <p:cNvPr id="1" name=""/>
        <p:cNvGrpSpPr/>
        <p:nvPr/>
      </p:nvGrpSpPr>
      <p:grpSpPr>
        <a:xfrm>
          <a:off x="0" y="0"/>
          <a:ext cx="0" cy="0"/>
          <a:chOff x="0" y="0"/>
          <a:chExt cx="0" cy="0"/>
        </a:xfrm>
      </p:grpSpPr>
      <p:sp>
        <p:nvSpPr>
          <p:cNvPr id="13" name="矩形 12"/>
          <p:cNvSpPr/>
          <p:nvPr userDrawn="1"/>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 name="矩形 13"/>
          <p:cNvSpPr/>
          <p:nvPr userDrawn="1"/>
        </p:nvSpPr>
        <p:spPr>
          <a:xfrm>
            <a:off x="0" y="6621464"/>
            <a:ext cx="12192000" cy="22881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1" name="Text Placeholder 11"/>
          <p:cNvSpPr>
            <a:spLocks noGrp="1"/>
          </p:cNvSpPr>
          <p:nvPr>
            <p:ph type="body" sz="quarter" idx="16" hasCustomPrompt="1"/>
          </p:nvPr>
        </p:nvSpPr>
        <p:spPr>
          <a:xfrm>
            <a:off x="344074" y="5438088"/>
            <a:ext cx="11448234" cy="147797"/>
          </a:xfrm>
          <a:prstGeom prst="rect">
            <a:avLst/>
          </a:prstGeom>
        </p:spPr>
        <p:txBody>
          <a:bodyPr wrap="square" lIns="0" tIns="0" rIns="0" bIns="0" anchor="b" anchorCtr="0">
            <a:spAutoFit/>
          </a:bodyPr>
          <a:lstStyle>
            <a:lvl1pPr marL="21166" indent="0">
              <a:buNone/>
              <a:defRPr sz="1067" baseline="0">
                <a:solidFill>
                  <a:srgbClr val="8E8F93"/>
                </a:solidFill>
              </a:defRPr>
            </a:lvl1pPr>
          </a:lstStyle>
          <a:p>
            <a:pPr lvl="0"/>
            <a:r>
              <a:rPr lang="en-US" dirty="0"/>
              <a:t>Optional caption goes here</a:t>
            </a:r>
          </a:p>
        </p:txBody>
      </p:sp>
      <p:sp>
        <p:nvSpPr>
          <p:cNvPr id="12" name="Content Placeholder 5"/>
          <p:cNvSpPr>
            <a:spLocks noGrp="1"/>
          </p:cNvSpPr>
          <p:nvPr>
            <p:ph sz="quarter" idx="18"/>
          </p:nvPr>
        </p:nvSpPr>
        <p:spPr>
          <a:xfrm>
            <a:off x="344073" y="1602698"/>
            <a:ext cx="11448236" cy="1874017"/>
          </a:xfrm>
        </p:spPr>
        <p:txBody>
          <a:bodyPr wrap="square">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292" y="5800566"/>
            <a:ext cx="1481456" cy="658425"/>
          </a:xfrm>
          <a:prstGeom prst="rect">
            <a:avLst/>
          </a:prstGeom>
        </p:spPr>
      </p:pic>
    </p:spTree>
    <p:extLst>
      <p:ext uri="{BB962C8B-B14F-4D97-AF65-F5344CB8AC3E}">
        <p14:creationId xmlns:p14="http://schemas.microsoft.com/office/powerpoint/2010/main" val="1112926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344074" y="3614329"/>
            <a:ext cx="11511375" cy="147797"/>
          </a:xfrm>
          <a:prstGeom prst="rect">
            <a:avLst/>
          </a:prstGeom>
        </p:spPr>
        <p:txBody>
          <a:bodyPr lIns="0" tIns="0" rIns="0" bIns="0" anchor="b" anchorCtr="0">
            <a:spAutoFit/>
          </a:bodyPr>
          <a:lstStyle>
            <a:lvl1pPr marL="21166" indent="0">
              <a:buNone/>
              <a:defRPr sz="1067" baseline="0">
                <a:solidFill>
                  <a:srgbClr val="8E8F93"/>
                </a:solidFill>
              </a:defRPr>
            </a:lvl1pPr>
          </a:lstStyle>
          <a:p>
            <a:pPr lvl="0"/>
            <a:r>
              <a:rPr lang="en-US" dirty="0"/>
              <a:t>Optional caption goes here</a:t>
            </a:r>
          </a:p>
        </p:txBody>
      </p:sp>
      <p:sp>
        <p:nvSpPr>
          <p:cNvPr id="11" name="Text Placeholder 11"/>
          <p:cNvSpPr>
            <a:spLocks noGrp="1"/>
          </p:cNvSpPr>
          <p:nvPr>
            <p:ph type="body" sz="quarter" idx="13" hasCustomPrompt="1"/>
          </p:nvPr>
        </p:nvSpPr>
        <p:spPr>
          <a:xfrm>
            <a:off x="6388100" y="5900542"/>
            <a:ext cx="5467352" cy="147797"/>
          </a:xfrm>
          <a:prstGeom prst="rect">
            <a:avLst/>
          </a:prstGeom>
        </p:spPr>
        <p:txBody>
          <a:bodyPr lIns="0" tIns="0" rIns="0" bIns="0" anchor="b" anchorCtr="0">
            <a:spAutoFit/>
          </a:bodyPr>
          <a:lstStyle>
            <a:lvl1pPr marL="21166" indent="0">
              <a:buNone/>
              <a:defRPr sz="1067" baseline="0">
                <a:solidFill>
                  <a:srgbClr val="8E8F93"/>
                </a:solidFill>
              </a:defRPr>
            </a:lvl1pPr>
          </a:lstStyle>
          <a:p>
            <a:pPr lvl="0"/>
            <a:r>
              <a:rPr lang="en-US" dirty="0"/>
              <a:t>Optional caption goes here</a:t>
            </a:r>
          </a:p>
        </p:txBody>
      </p:sp>
      <p:sp>
        <p:nvSpPr>
          <p:cNvPr id="15" name="Text Placeholder 11"/>
          <p:cNvSpPr>
            <a:spLocks noGrp="1"/>
          </p:cNvSpPr>
          <p:nvPr>
            <p:ph type="body" sz="quarter" idx="16" hasCustomPrompt="1"/>
          </p:nvPr>
        </p:nvSpPr>
        <p:spPr>
          <a:xfrm>
            <a:off x="344074" y="5900542"/>
            <a:ext cx="5459828" cy="147797"/>
          </a:xfrm>
          <a:prstGeom prst="rect">
            <a:avLst/>
          </a:prstGeom>
        </p:spPr>
        <p:txBody>
          <a:bodyPr lIns="0" tIns="0" rIns="0" bIns="0" anchor="b" anchorCtr="0">
            <a:spAutoFit/>
          </a:bodyPr>
          <a:lstStyle>
            <a:lvl1pPr marL="21166" indent="0">
              <a:buNone/>
              <a:defRPr sz="1067" baseline="0">
                <a:solidFill>
                  <a:srgbClr val="8E8F93"/>
                </a:solidFill>
              </a:defRPr>
            </a:lvl1pPr>
          </a:lstStyle>
          <a:p>
            <a:pPr lvl="0"/>
            <a:r>
              <a:rPr lang="en-US" dirty="0"/>
              <a:t>Optional caption goes here</a:t>
            </a:r>
          </a:p>
        </p:txBody>
      </p:sp>
      <p:sp>
        <p:nvSpPr>
          <p:cNvPr id="5" name="Content Placeholder 4"/>
          <p:cNvSpPr>
            <a:spLocks noGrp="1"/>
          </p:cNvSpPr>
          <p:nvPr>
            <p:ph sz="quarter" idx="24"/>
          </p:nvPr>
        </p:nvSpPr>
        <p:spPr>
          <a:xfrm>
            <a:off x="328843" y="1597677"/>
            <a:ext cx="11526604" cy="1874017"/>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25"/>
          </p:nvPr>
        </p:nvSpPr>
        <p:spPr>
          <a:xfrm>
            <a:off x="344074" y="3876578"/>
            <a:ext cx="5459828" cy="1844608"/>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quarter" idx="26"/>
          </p:nvPr>
        </p:nvSpPr>
        <p:spPr>
          <a:xfrm>
            <a:off x="6388100" y="3876578"/>
            <a:ext cx="5467352" cy="187401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矩形 16"/>
          <p:cNvSpPr/>
          <p:nvPr userDrawn="1"/>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8" name="矩形 17"/>
          <p:cNvSpPr/>
          <p:nvPr userDrawn="1"/>
        </p:nvSpPr>
        <p:spPr>
          <a:xfrm>
            <a:off x="0" y="6621464"/>
            <a:ext cx="12192000" cy="22881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pic>
        <p:nvPicPr>
          <p:cNvPr id="13" name="图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292" y="5800566"/>
            <a:ext cx="1481456" cy="658425"/>
          </a:xfrm>
          <a:prstGeom prst="rect">
            <a:avLst/>
          </a:prstGeom>
        </p:spPr>
      </p:pic>
    </p:spTree>
    <p:extLst>
      <p:ext uri="{BB962C8B-B14F-4D97-AF65-F5344CB8AC3E}">
        <p14:creationId xmlns:p14="http://schemas.microsoft.com/office/powerpoint/2010/main" val="2799090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 name="矩形 6"/>
          <p:cNvSpPr/>
          <p:nvPr userDrawn="1"/>
        </p:nvSpPr>
        <p:spPr>
          <a:xfrm>
            <a:off x="0" y="6621464"/>
            <a:ext cx="12192000" cy="22881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8" name="Text Placeholder 11"/>
          <p:cNvSpPr>
            <a:spLocks noGrp="1"/>
          </p:cNvSpPr>
          <p:nvPr>
            <p:ph type="body" sz="quarter" idx="13" hasCustomPrompt="1"/>
          </p:nvPr>
        </p:nvSpPr>
        <p:spPr>
          <a:xfrm>
            <a:off x="6388100" y="5421737"/>
            <a:ext cx="5467352" cy="164148"/>
          </a:xfrm>
          <a:prstGeom prst="rect">
            <a:avLst/>
          </a:prstGeom>
        </p:spPr>
        <p:txBody>
          <a:bodyPr lIns="0" tIns="0" rIns="0" bIns="0" anchor="b" anchorCtr="0">
            <a:spAutoFit/>
          </a:bodyPr>
          <a:lstStyle>
            <a:lvl1pPr marL="21166" indent="0">
              <a:buNone/>
              <a:defRPr sz="1067" baseline="0">
                <a:solidFill>
                  <a:srgbClr val="8E8F93"/>
                </a:solidFill>
              </a:defRPr>
            </a:lvl1pPr>
          </a:lstStyle>
          <a:p>
            <a:pPr lvl="0"/>
            <a:r>
              <a:rPr lang="en-US" dirty="0"/>
              <a:t>Optional caption goes here</a:t>
            </a:r>
          </a:p>
        </p:txBody>
      </p:sp>
      <p:sp>
        <p:nvSpPr>
          <p:cNvPr id="9" name="Text Placeholder 11"/>
          <p:cNvSpPr>
            <a:spLocks noGrp="1"/>
          </p:cNvSpPr>
          <p:nvPr>
            <p:ph type="body" sz="quarter" idx="15" hasCustomPrompt="1"/>
          </p:nvPr>
        </p:nvSpPr>
        <p:spPr>
          <a:xfrm>
            <a:off x="336551" y="5421737"/>
            <a:ext cx="5571065" cy="164148"/>
          </a:xfrm>
          <a:prstGeom prst="rect">
            <a:avLst/>
          </a:prstGeom>
        </p:spPr>
        <p:txBody>
          <a:bodyPr lIns="0" tIns="0" rIns="0" bIns="0" anchor="b" anchorCtr="0">
            <a:spAutoFit/>
          </a:bodyPr>
          <a:lstStyle>
            <a:lvl1pPr marL="21166" indent="0">
              <a:buNone/>
              <a:defRPr sz="1067" baseline="0">
                <a:solidFill>
                  <a:srgbClr val="8E8F93"/>
                </a:solidFill>
              </a:defRPr>
            </a:lvl1pPr>
          </a:lstStyle>
          <a:p>
            <a:pPr lvl="0"/>
            <a:r>
              <a:rPr lang="en-US" dirty="0"/>
              <a:t>Optional caption goes here</a:t>
            </a:r>
          </a:p>
        </p:txBody>
      </p:sp>
      <p:cxnSp>
        <p:nvCxnSpPr>
          <p:cNvPr id="10" name="Straight Connector 12"/>
          <p:cNvCxnSpPr/>
          <p:nvPr userDrawn="1"/>
        </p:nvCxnSpPr>
        <p:spPr>
          <a:xfrm>
            <a:off x="6151355" y="1604433"/>
            <a:ext cx="0" cy="3981451"/>
          </a:xfrm>
          <a:prstGeom prst="line">
            <a:avLst/>
          </a:prstGeom>
          <a:ln w="3175" cap="rnd">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1" name="Content Placeholder 4"/>
          <p:cNvSpPr>
            <a:spLocks noGrp="1"/>
          </p:cNvSpPr>
          <p:nvPr>
            <p:ph sz="quarter" idx="20"/>
          </p:nvPr>
        </p:nvSpPr>
        <p:spPr>
          <a:xfrm>
            <a:off x="336550" y="1604436"/>
            <a:ext cx="5571065" cy="1908343"/>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7"/>
          <p:cNvSpPr>
            <a:spLocks noGrp="1"/>
          </p:cNvSpPr>
          <p:nvPr>
            <p:ph sz="quarter" idx="21"/>
          </p:nvPr>
        </p:nvSpPr>
        <p:spPr>
          <a:xfrm>
            <a:off x="6388099" y="1604436"/>
            <a:ext cx="5467348" cy="1908343"/>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图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292" y="5800566"/>
            <a:ext cx="1481456" cy="658425"/>
          </a:xfrm>
          <a:prstGeom prst="rect">
            <a:avLst/>
          </a:prstGeom>
        </p:spPr>
      </p:pic>
    </p:spTree>
    <p:extLst>
      <p:ext uri="{BB962C8B-B14F-4D97-AF65-F5344CB8AC3E}">
        <p14:creationId xmlns:p14="http://schemas.microsoft.com/office/powerpoint/2010/main" val="19300749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矩形 5"/>
          <p:cNvSpPr/>
          <p:nvPr userDrawn="1"/>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 name="矩形 6"/>
          <p:cNvSpPr/>
          <p:nvPr userDrawn="1"/>
        </p:nvSpPr>
        <p:spPr>
          <a:xfrm>
            <a:off x="0" y="6621464"/>
            <a:ext cx="12192000" cy="22881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cxnSp>
        <p:nvCxnSpPr>
          <p:cNvPr id="24" name="Straight Connector 18"/>
          <p:cNvCxnSpPr/>
          <p:nvPr userDrawn="1"/>
        </p:nvCxnSpPr>
        <p:spPr>
          <a:xfrm>
            <a:off x="4114217" y="1604433"/>
            <a:ext cx="0" cy="3981451"/>
          </a:xfrm>
          <a:prstGeom prst="line">
            <a:avLst/>
          </a:prstGeom>
          <a:noFill/>
          <a:ln w="3175" cap="rnd" cmpd="sng" algn="ctr">
            <a:solidFill>
              <a:schemeClr val="tx1">
                <a:lumMod val="50000"/>
                <a:lumOff val="50000"/>
              </a:schemeClr>
            </a:solidFill>
            <a:prstDash val="solid"/>
          </a:ln>
          <a:effectLst/>
        </p:spPr>
      </p:cxnSp>
      <p:cxnSp>
        <p:nvCxnSpPr>
          <p:cNvPr id="25" name="Straight Connector 20"/>
          <p:cNvCxnSpPr/>
          <p:nvPr userDrawn="1"/>
        </p:nvCxnSpPr>
        <p:spPr>
          <a:xfrm>
            <a:off x="8073380" y="1604433"/>
            <a:ext cx="0" cy="3981451"/>
          </a:xfrm>
          <a:prstGeom prst="line">
            <a:avLst/>
          </a:prstGeom>
          <a:noFill/>
          <a:ln w="3175" cap="rnd" cmpd="sng" algn="ctr">
            <a:solidFill>
              <a:schemeClr val="tx1">
                <a:lumMod val="50000"/>
                <a:lumOff val="50000"/>
              </a:schemeClr>
            </a:solidFill>
            <a:prstDash val="solid"/>
          </a:ln>
          <a:effectLst/>
        </p:spPr>
      </p:cxn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292" y="5800566"/>
            <a:ext cx="1481456" cy="658425"/>
          </a:xfrm>
          <a:prstGeom prst="rect">
            <a:avLst/>
          </a:prstGeom>
        </p:spPr>
      </p:pic>
    </p:spTree>
    <p:extLst>
      <p:ext uri="{BB962C8B-B14F-4D97-AF65-F5344CB8AC3E}">
        <p14:creationId xmlns:p14="http://schemas.microsoft.com/office/powerpoint/2010/main" val="3712357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3324E433-F2E5-47EE-91C8-B781C69BB4D1}" type="datetimeFigureOut">
              <a:rPr lang="zh-CN" altLang="en-US">
                <a:solidFill>
                  <a:prstClr val="black">
                    <a:tint val="75000"/>
                  </a:prstClr>
                </a:solidFill>
              </a:rPr>
              <a:pPr>
                <a:defRPr/>
              </a:pPr>
              <a:t>2021/3/17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07F9F875-DF32-4797-BCC9-4C81EC53F1D8}" type="slidenum">
              <a:rPr lang="zh-CN" altLang="en-US"/>
              <a:pPr fontAlgn="base">
                <a:spcBef>
                  <a:spcPct val="0"/>
                </a:spcBef>
                <a:spcAft>
                  <a:spcPct val="0"/>
                </a:spcAft>
                <a:defRPr/>
              </a:pPr>
              <a:t>‹#›</a:t>
            </a:fld>
            <a:endParaRPr lang="zh-CN" altLang="en-US"/>
          </a:p>
        </p:txBody>
      </p:sp>
      <p:pic>
        <p:nvPicPr>
          <p:cNvPr id="7" name="图片 6"/>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1000292" y="5800566"/>
            <a:ext cx="1481456" cy="658425"/>
          </a:xfrm>
          <a:prstGeom prst="rect">
            <a:avLst/>
          </a:prstGeom>
        </p:spPr>
      </p:pic>
    </p:spTree>
    <p:extLst>
      <p:ext uri="{BB962C8B-B14F-4D97-AF65-F5344CB8AC3E}">
        <p14:creationId xmlns:p14="http://schemas.microsoft.com/office/powerpoint/2010/main" val="319843185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6" r:id="rId12"/>
    <p:sldLayoutId id="2147483699" r:id="rId13"/>
    <p:sldLayoutId id="2147483711" r:id="rId14"/>
    <p:sldLayoutId id="2147483724" r:id="rId1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3175" y="6523038"/>
            <a:ext cx="12191999" cy="334962"/>
          </a:xfrm>
          <a:prstGeom prst="rect">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文本框 18"/>
          <p:cNvSpPr txBox="1"/>
          <p:nvPr/>
        </p:nvSpPr>
        <p:spPr>
          <a:xfrm>
            <a:off x="1992313" y="2528888"/>
            <a:ext cx="8170862" cy="769441"/>
          </a:xfrm>
          <a:prstGeom prst="rect">
            <a:avLst/>
          </a:prstGeom>
          <a:noFill/>
        </p:spPr>
        <p:txBody>
          <a:bodyPr>
            <a:spAutoFit/>
          </a:bodyPr>
          <a:lstStyle/>
          <a:p>
            <a:pPr algn="ctr">
              <a:defRPr/>
            </a:pPr>
            <a:r>
              <a:rPr lang="en-US" altLang="zh-CN" sz="4400" b="1" spc="300" dirty="0">
                <a:solidFill>
                  <a:srgbClr val="044875"/>
                </a:solidFill>
                <a:latin typeface="微软雅黑" panose="020B0503020204020204" pitchFamily="34" charset="-122"/>
                <a:ea typeface="微软雅黑" panose="020B0503020204020204" pitchFamily="34" charset="-122"/>
              </a:rPr>
              <a:t>RM</a:t>
            </a:r>
            <a:r>
              <a:rPr lang="zh-CN" altLang="en-US" sz="4400" b="1" spc="300" dirty="0">
                <a:solidFill>
                  <a:srgbClr val="044875"/>
                </a:solidFill>
                <a:latin typeface="微软雅黑" panose="020B0503020204020204" pitchFamily="34" charset="-122"/>
                <a:ea typeface="微软雅黑" panose="020B0503020204020204" pitchFamily="34" charset="-122"/>
              </a:rPr>
              <a:t>检录培训</a:t>
            </a:r>
          </a:p>
        </p:txBody>
      </p:sp>
      <p:grpSp>
        <p:nvGrpSpPr>
          <p:cNvPr id="59" name="组合 58"/>
          <p:cNvGrpSpPr>
            <a:grpSpLocks/>
          </p:cNvGrpSpPr>
          <p:nvPr/>
        </p:nvGrpSpPr>
        <p:grpSpPr bwMode="auto">
          <a:xfrm>
            <a:off x="4154488" y="3452813"/>
            <a:ext cx="3846512" cy="361950"/>
            <a:chOff x="4154888" y="3453573"/>
            <a:chExt cx="3846874" cy="361046"/>
          </a:xfrm>
        </p:grpSpPr>
        <p:cxnSp>
          <p:nvCxnSpPr>
            <p:cNvPr id="21" name="直接连接符 20"/>
            <p:cNvCxnSpPr/>
            <p:nvPr/>
          </p:nvCxnSpPr>
          <p:spPr>
            <a:xfrm>
              <a:off x="4154888" y="3453573"/>
              <a:ext cx="3846874" cy="0"/>
            </a:xfrm>
            <a:prstGeom prst="line">
              <a:avLst/>
            </a:prstGeom>
            <a:ln w="25400">
              <a:solidFill>
                <a:srgbClr val="044875"/>
              </a:solidFill>
            </a:ln>
          </p:spPr>
          <p:style>
            <a:lnRef idx="1">
              <a:schemeClr val="accent1"/>
            </a:lnRef>
            <a:fillRef idx="0">
              <a:schemeClr val="accent1"/>
            </a:fillRef>
            <a:effectRef idx="0">
              <a:schemeClr val="accent1"/>
            </a:effectRef>
            <a:fontRef idx="minor">
              <a:schemeClr val="tx1"/>
            </a:fontRef>
          </p:style>
        </p:cxnSp>
        <p:sp>
          <p:nvSpPr>
            <p:cNvPr id="28" name="等腰三角形 27"/>
            <p:cNvSpPr/>
            <p:nvPr/>
          </p:nvSpPr>
          <p:spPr>
            <a:xfrm flipV="1">
              <a:off x="5872725" y="3459907"/>
              <a:ext cx="411201" cy="354712"/>
            </a:xfrm>
            <a:prstGeom prst="triangle">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sp>
        <p:nvSpPr>
          <p:cNvPr id="22" name="文本框 21"/>
          <p:cNvSpPr txBox="1">
            <a:spLocks noChangeArrowheads="1"/>
          </p:cNvSpPr>
          <p:nvPr/>
        </p:nvSpPr>
        <p:spPr bwMode="auto">
          <a:xfrm>
            <a:off x="3820836" y="3879851"/>
            <a:ext cx="45138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dirty="0">
                <a:solidFill>
                  <a:srgbClr val="044875"/>
                </a:solidFill>
                <a:latin typeface="微软雅黑" panose="020B0503020204020204" pitchFamily="34" charset="-122"/>
                <a:ea typeface="微软雅黑" panose="020B0503020204020204" pitchFamily="34" charset="-122"/>
              </a:rPr>
              <a:t>如何在学校预检录</a:t>
            </a:r>
            <a:endParaRPr lang="en-US" altLang="zh-CN" dirty="0">
              <a:solidFill>
                <a:srgbClr val="044875"/>
              </a:solidFill>
              <a:latin typeface="微软雅黑" panose="020B0503020204020204" pitchFamily="34" charset="-122"/>
              <a:ea typeface="微软雅黑" panose="020B0503020204020204" pitchFamily="34" charset="-122"/>
            </a:endParaRPr>
          </a:p>
        </p:txBody>
      </p:sp>
      <p:sp>
        <p:nvSpPr>
          <p:cNvPr id="9" name="矩形 8"/>
          <p:cNvSpPr/>
          <p:nvPr/>
        </p:nvSpPr>
        <p:spPr>
          <a:xfrm>
            <a:off x="1600200" y="2257425"/>
            <a:ext cx="8956675" cy="2382838"/>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43" name="组合 42"/>
          <p:cNvGrpSpPr>
            <a:grpSpLocks/>
          </p:cNvGrpSpPr>
          <p:nvPr/>
        </p:nvGrpSpPr>
        <p:grpSpPr bwMode="auto">
          <a:xfrm>
            <a:off x="10290175" y="4325938"/>
            <a:ext cx="1109663" cy="1130300"/>
            <a:chOff x="2666985" y="682103"/>
            <a:chExt cx="1109138" cy="1131217"/>
          </a:xfrm>
        </p:grpSpPr>
        <p:sp>
          <p:nvSpPr>
            <p:cNvPr id="40" name="矩形 39"/>
            <p:cNvSpPr/>
            <p:nvPr/>
          </p:nvSpPr>
          <p:spPr>
            <a:xfrm>
              <a:off x="2841527" y="858458"/>
              <a:ext cx="769574" cy="768973"/>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矩形 40"/>
            <p:cNvSpPr/>
            <p:nvPr/>
          </p:nvSpPr>
          <p:spPr>
            <a:xfrm>
              <a:off x="2666985" y="682103"/>
              <a:ext cx="558536" cy="55925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矩形 41"/>
            <p:cNvSpPr/>
            <p:nvPr/>
          </p:nvSpPr>
          <p:spPr>
            <a:xfrm>
              <a:off x="3217587" y="1254067"/>
              <a:ext cx="558536" cy="55925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4" name="组合 43"/>
          <p:cNvGrpSpPr>
            <a:grpSpLocks/>
          </p:cNvGrpSpPr>
          <p:nvPr/>
        </p:nvGrpSpPr>
        <p:grpSpPr bwMode="auto">
          <a:xfrm>
            <a:off x="792163" y="1462088"/>
            <a:ext cx="1109662" cy="1131887"/>
            <a:chOff x="2666985" y="682103"/>
            <a:chExt cx="1109138" cy="1131217"/>
          </a:xfrm>
        </p:grpSpPr>
        <p:sp>
          <p:nvSpPr>
            <p:cNvPr id="45" name="矩形 44"/>
            <p:cNvSpPr/>
            <p:nvPr/>
          </p:nvSpPr>
          <p:spPr>
            <a:xfrm>
              <a:off x="2841528" y="858211"/>
              <a:ext cx="769573" cy="76948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矩形 45"/>
            <p:cNvSpPr/>
            <p:nvPr/>
          </p:nvSpPr>
          <p:spPr>
            <a:xfrm>
              <a:off x="2666985" y="682103"/>
              <a:ext cx="558536" cy="55846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矩形 46"/>
            <p:cNvSpPr/>
            <p:nvPr/>
          </p:nvSpPr>
          <p:spPr>
            <a:xfrm>
              <a:off x="3217587" y="1254851"/>
              <a:ext cx="558536" cy="55846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9" name="矩形 48"/>
          <p:cNvSpPr/>
          <p:nvPr/>
        </p:nvSpPr>
        <p:spPr>
          <a:xfrm>
            <a:off x="-3175" y="0"/>
            <a:ext cx="12192000" cy="373063"/>
          </a:xfrm>
          <a:prstGeom prst="rect">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矩形 19"/>
          <p:cNvSpPr/>
          <p:nvPr/>
        </p:nvSpPr>
        <p:spPr bwMode="auto">
          <a:xfrm>
            <a:off x="8360053" y="6153150"/>
            <a:ext cx="2722286" cy="374650"/>
          </a:xfrm>
          <a:prstGeom prst="rect">
            <a:avLst/>
          </a:prstGeom>
          <a:solidFill>
            <a:schemeClr val="tx1">
              <a:lumMod val="50000"/>
              <a:lumOff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t>2021.03.11</a:t>
            </a:r>
            <a:endParaRPr lang="zh-CN" altLang="en-US" dirty="0"/>
          </a:p>
        </p:txBody>
      </p:sp>
    </p:spTree>
    <p:extLst>
      <p:ext uri="{BB962C8B-B14F-4D97-AF65-F5344CB8AC3E}">
        <p14:creationId xmlns:p14="http://schemas.microsoft.com/office/powerpoint/2010/main" val="64583158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87463" y="254000"/>
            <a:ext cx="12104537"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grpSp>
        <p:nvGrpSpPr>
          <p:cNvPr id="21" name="组合 20"/>
          <p:cNvGrpSpPr>
            <a:grpSpLocks/>
          </p:cNvGrpSpPr>
          <p:nvPr/>
        </p:nvGrpSpPr>
        <p:grpSpPr bwMode="auto">
          <a:xfrm>
            <a:off x="478970" y="737657"/>
            <a:ext cx="2177408" cy="1675787"/>
            <a:chOff x="-661410" y="-1007796"/>
            <a:chExt cx="1936766" cy="1674536"/>
          </a:xfrm>
        </p:grpSpPr>
        <p:sp>
          <p:nvSpPr>
            <p:cNvPr id="22" name="文本框 4"/>
            <p:cNvSpPr txBox="1">
              <a:spLocks noChangeArrowheads="1"/>
            </p:cNvSpPr>
            <p:nvPr/>
          </p:nvSpPr>
          <p:spPr bwMode="auto">
            <a:xfrm>
              <a:off x="-661410" y="-1007796"/>
              <a:ext cx="1056619" cy="52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dirty="0">
                  <a:solidFill>
                    <a:srgbClr val="044875"/>
                  </a:solidFill>
                  <a:latin typeface="微软雅黑" panose="020B0503020204020204" pitchFamily="34" charset="-122"/>
                  <a:ea typeface="微软雅黑" panose="020B0503020204020204" pitchFamily="34" charset="-122"/>
                </a:rPr>
                <a:t>目录</a:t>
              </a:r>
            </a:p>
          </p:txBody>
        </p:sp>
        <p:sp>
          <p:nvSpPr>
            <p:cNvPr id="23" name="文本框 22"/>
            <p:cNvSpPr txBox="1"/>
            <p:nvPr/>
          </p:nvSpPr>
          <p:spPr>
            <a:xfrm>
              <a:off x="551544" y="82976"/>
              <a:ext cx="723812" cy="583764"/>
            </a:xfrm>
            <a:prstGeom prst="rect">
              <a:avLst/>
            </a:prstGeom>
            <a:noFill/>
          </p:spPr>
          <p:txBody>
            <a:bodyPr>
              <a:spAutoFit/>
            </a:bodyPr>
            <a:lstStyle/>
            <a:p>
              <a:pPr algn="ctr">
                <a:defRPr/>
              </a:pPr>
              <a:endParaRPr lang="zh-CN" altLang="en-US" sz="3200" dirty="0">
                <a:solidFill>
                  <a:srgbClr val="E7E6E6">
                    <a:lumMod val="25000"/>
                  </a:srgbClr>
                </a:solidFill>
                <a:latin typeface="Impact" panose="020B0806030902050204" pitchFamily="34" charset="0"/>
              </a:endParaRPr>
            </a:p>
          </p:txBody>
        </p:sp>
      </p:grpSp>
      <p:sp>
        <p:nvSpPr>
          <p:cNvPr id="8" name="内容占位符 7"/>
          <p:cNvSpPr>
            <a:spLocks noGrp="1"/>
          </p:cNvSpPr>
          <p:nvPr>
            <p:ph sz="quarter" idx="18"/>
          </p:nvPr>
        </p:nvSpPr>
        <p:spPr>
          <a:xfrm>
            <a:off x="478970" y="1436003"/>
            <a:ext cx="5809535" cy="4628960"/>
          </a:xfrm>
        </p:spPr>
        <p:txBody>
          <a:bodyPr/>
          <a:lstStyle/>
          <a:p>
            <a:pPr>
              <a:lnSpc>
                <a:spcPct val="150000"/>
              </a:lnSpc>
            </a:pPr>
            <a:r>
              <a:rPr lang="zh-CN" altLang="en-US" sz="2000" dirty="0">
                <a:latin typeface="Microsoft YaHei" panose="020B0503020204020204" pitchFamily="34" charset="-122"/>
                <a:ea typeface="Microsoft YaHei" panose="020B0503020204020204" pitchFamily="34" charset="-122"/>
              </a:rPr>
              <a:t>检录的作用</a:t>
            </a:r>
            <a:endParaRPr lang="en-US" altLang="zh-CN" sz="2000" dirty="0">
              <a:latin typeface="Microsoft YaHei" panose="020B0503020204020204" pitchFamily="34" charset="-122"/>
              <a:ea typeface="Microsoft YaHei" panose="020B0503020204020204" pitchFamily="34" charset="-122"/>
            </a:endParaRPr>
          </a:p>
          <a:p>
            <a:pPr>
              <a:lnSpc>
                <a:spcPct val="150000"/>
              </a:lnSpc>
            </a:pPr>
            <a:r>
              <a:rPr lang="zh-CN" altLang="en-US" sz="2000" dirty="0">
                <a:latin typeface="Microsoft YaHei" panose="020B0503020204020204" pitchFamily="34" charset="-122"/>
                <a:ea typeface="Microsoft YaHei" panose="020B0503020204020204" pitchFamily="34" charset="-122"/>
              </a:rPr>
              <a:t>机器人尺寸重量</a:t>
            </a:r>
            <a:endParaRPr lang="en-US" altLang="zh-CN" sz="2000" dirty="0">
              <a:latin typeface="Microsoft YaHei" panose="020B0503020204020204" pitchFamily="34" charset="-122"/>
              <a:ea typeface="Microsoft YaHei" panose="020B0503020204020204" pitchFamily="34" charset="-122"/>
            </a:endParaRPr>
          </a:p>
          <a:p>
            <a:pPr>
              <a:lnSpc>
                <a:spcPct val="150000"/>
              </a:lnSpc>
            </a:pPr>
            <a:r>
              <a:rPr lang="zh-CN" altLang="en-US" sz="2000" dirty="0">
                <a:latin typeface="Microsoft YaHei" panose="020B0503020204020204" pitchFamily="34" charset="-122"/>
                <a:ea typeface="Microsoft YaHei" panose="020B0503020204020204" pitchFamily="34" charset="-122"/>
              </a:rPr>
              <a:t>机器人强度</a:t>
            </a:r>
            <a:endParaRPr lang="en-US" altLang="zh-CN" sz="2000" dirty="0">
              <a:latin typeface="Microsoft YaHei" panose="020B0503020204020204" pitchFamily="34" charset="-122"/>
              <a:ea typeface="Microsoft YaHei" panose="020B0503020204020204" pitchFamily="34" charset="-122"/>
            </a:endParaRPr>
          </a:p>
          <a:p>
            <a:pPr>
              <a:lnSpc>
                <a:spcPct val="150000"/>
              </a:lnSpc>
            </a:pPr>
            <a:r>
              <a:rPr lang="zh-CN" altLang="en-US" sz="2000" dirty="0">
                <a:latin typeface="Microsoft YaHei" panose="020B0503020204020204" pitchFamily="34" charset="-122"/>
                <a:ea typeface="Microsoft YaHei" panose="020B0503020204020204" pitchFamily="34" charset="-122"/>
              </a:rPr>
              <a:t>机器人</a:t>
            </a:r>
            <a:r>
              <a:rPr lang="en-US" altLang="zh-CN" sz="2000" dirty="0">
                <a:latin typeface="Microsoft YaHei" panose="020B0503020204020204" pitchFamily="34" charset="-122"/>
                <a:ea typeface="Microsoft YaHei" panose="020B0503020204020204" pitchFamily="34" charset="-122"/>
              </a:rPr>
              <a:t>ID</a:t>
            </a:r>
            <a:r>
              <a:rPr lang="zh-CN" altLang="en-US" sz="2000" dirty="0">
                <a:latin typeface="Microsoft YaHei" panose="020B0503020204020204" pitchFamily="34" charset="-122"/>
                <a:ea typeface="Microsoft YaHei" panose="020B0503020204020204" pitchFamily="34" charset="-122"/>
              </a:rPr>
              <a:t>设置</a:t>
            </a:r>
            <a:endParaRPr lang="en-US" altLang="zh-CN" sz="2000" dirty="0">
              <a:latin typeface="Microsoft YaHei" panose="020B0503020204020204" pitchFamily="34" charset="-122"/>
              <a:ea typeface="Microsoft YaHei" panose="020B0503020204020204" pitchFamily="34" charset="-122"/>
            </a:endParaRPr>
          </a:p>
          <a:p>
            <a:pPr>
              <a:lnSpc>
                <a:spcPct val="150000"/>
              </a:lnSpc>
            </a:pPr>
            <a:r>
              <a:rPr lang="zh-CN" altLang="en-US" sz="2000" dirty="0">
                <a:latin typeface="Microsoft YaHei" panose="020B0503020204020204" pitchFamily="34" charset="-122"/>
                <a:ea typeface="Microsoft YaHei" panose="020B0503020204020204" pitchFamily="34" charset="-122"/>
              </a:rPr>
              <a:t>图传和</a:t>
            </a:r>
            <a:r>
              <a:rPr lang="en-US" altLang="zh-CN" sz="2000" dirty="0">
                <a:latin typeface="Microsoft YaHei" panose="020B0503020204020204" pitchFamily="34" charset="-122"/>
                <a:ea typeface="Microsoft YaHei" panose="020B0503020204020204" pitchFamily="34" charset="-122"/>
              </a:rPr>
              <a:t>RFID</a:t>
            </a:r>
            <a:r>
              <a:rPr lang="zh-CN" altLang="en-US" sz="2000" dirty="0">
                <a:latin typeface="Microsoft YaHei" panose="020B0503020204020204" pitchFamily="34" charset="-122"/>
                <a:ea typeface="Microsoft YaHei" panose="020B0503020204020204" pitchFamily="34" charset="-122"/>
              </a:rPr>
              <a:t>检录</a:t>
            </a:r>
            <a:endParaRPr lang="en-US" altLang="zh-CN" sz="2000" dirty="0">
              <a:latin typeface="Microsoft YaHei" panose="020B0503020204020204" pitchFamily="34" charset="-122"/>
              <a:ea typeface="Microsoft YaHei" panose="020B0503020204020204" pitchFamily="34" charset="-122"/>
            </a:endParaRPr>
          </a:p>
          <a:p>
            <a:pPr>
              <a:lnSpc>
                <a:spcPct val="150000"/>
              </a:lnSpc>
            </a:pPr>
            <a:r>
              <a:rPr lang="zh-CN" altLang="en-US" sz="2000" dirty="0">
                <a:latin typeface="Microsoft YaHei" panose="020B0503020204020204" pitchFamily="34" charset="-122"/>
                <a:ea typeface="Microsoft YaHei" panose="020B0503020204020204" pitchFamily="34" charset="-122"/>
              </a:rPr>
              <a:t>服务器连接检查</a:t>
            </a:r>
            <a:endParaRPr lang="en-US" altLang="zh-CN" sz="2000" dirty="0">
              <a:latin typeface="Microsoft YaHei" panose="020B0503020204020204" pitchFamily="34" charset="-122"/>
              <a:ea typeface="Microsoft YaHei" panose="020B0503020204020204" pitchFamily="34" charset="-122"/>
            </a:endParaRPr>
          </a:p>
          <a:p>
            <a:pPr>
              <a:lnSpc>
                <a:spcPct val="150000"/>
              </a:lnSpc>
            </a:pPr>
            <a:r>
              <a:rPr lang="zh-CN" altLang="en-US" sz="2000" dirty="0">
                <a:latin typeface="Microsoft YaHei" panose="020B0503020204020204" pitchFamily="34" charset="-122"/>
                <a:ea typeface="Microsoft YaHei" panose="020B0503020204020204" pitchFamily="34" charset="-122"/>
              </a:rPr>
              <a:t>哨兵检查</a:t>
            </a:r>
            <a:endParaRPr lang="en-US" altLang="zh-CN" sz="2000" dirty="0">
              <a:latin typeface="Microsoft YaHei" panose="020B0503020204020204" pitchFamily="34" charset="-122"/>
              <a:ea typeface="Microsoft YaHei" panose="020B0503020204020204" pitchFamily="34" charset="-122"/>
            </a:endParaRPr>
          </a:p>
          <a:p>
            <a:pPr>
              <a:lnSpc>
                <a:spcPct val="150000"/>
              </a:lnSpc>
            </a:pPr>
            <a:r>
              <a:rPr lang="zh-CN" altLang="en-US" sz="2000" dirty="0">
                <a:latin typeface="Microsoft YaHei" panose="020B0503020204020204" pitchFamily="34" charset="-122"/>
                <a:ea typeface="Microsoft YaHei" panose="020B0503020204020204" pitchFamily="34" charset="-122"/>
              </a:rPr>
              <a:t>通用技术检查</a:t>
            </a:r>
            <a:endParaRPr lang="en-US" altLang="zh-CN" sz="20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200430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3755" y="254000"/>
            <a:ext cx="740824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01</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检录的作用</a:t>
            </a:r>
          </a:p>
        </p:txBody>
      </p:sp>
      <p:sp>
        <p:nvSpPr>
          <p:cNvPr id="2" name="文本框 1"/>
          <p:cNvSpPr txBox="1"/>
          <p:nvPr/>
        </p:nvSpPr>
        <p:spPr>
          <a:xfrm>
            <a:off x="1236118" y="1847116"/>
            <a:ext cx="10429102" cy="2799100"/>
          </a:xfrm>
          <a:prstGeom prst="rect">
            <a:avLst/>
          </a:prstGeom>
          <a:noFill/>
        </p:spPr>
        <p:txBody>
          <a:bodyPr wrap="square" rtlCol="0">
            <a:spAutoFit/>
          </a:bodyPr>
          <a:lstStyle/>
          <a:p>
            <a:pPr>
              <a:lnSpc>
                <a:spcPct val="150000"/>
              </a:lnSpc>
            </a:pPr>
            <a:r>
              <a:rPr lang="zh-CN" altLang="en-US" sz="2400" dirty="0"/>
              <a:t>检录的作用具体有以下几点</a:t>
            </a:r>
            <a:r>
              <a:rPr lang="en-US" altLang="zh-CN" sz="2400" dirty="0"/>
              <a:t>:</a:t>
            </a:r>
          </a:p>
          <a:p>
            <a:pPr>
              <a:lnSpc>
                <a:spcPct val="150000"/>
              </a:lnSpc>
            </a:pPr>
            <a:r>
              <a:rPr lang="en-US" altLang="zh-CN" sz="2400" dirty="0"/>
              <a:t>1.</a:t>
            </a:r>
            <a:r>
              <a:rPr lang="zh-CN" altLang="en-US" sz="2400" dirty="0"/>
              <a:t>保证比赛的顺利进行</a:t>
            </a:r>
            <a:endParaRPr lang="en-US" altLang="zh-CN" sz="2400" dirty="0"/>
          </a:p>
          <a:p>
            <a:pPr>
              <a:lnSpc>
                <a:spcPct val="150000"/>
              </a:lnSpc>
            </a:pPr>
            <a:r>
              <a:rPr lang="en-US" altLang="zh-CN" sz="2400" dirty="0"/>
              <a:t>2.</a:t>
            </a:r>
            <a:r>
              <a:rPr lang="zh-CN" altLang="en-US" sz="2400" dirty="0"/>
              <a:t>杜绝影响比赛公平性的事件</a:t>
            </a:r>
            <a:endParaRPr lang="en-US" altLang="zh-CN" sz="2400" dirty="0"/>
          </a:p>
          <a:p>
            <a:pPr>
              <a:lnSpc>
                <a:spcPct val="150000"/>
              </a:lnSpc>
            </a:pPr>
            <a:r>
              <a:rPr lang="en-US" altLang="zh-CN" sz="2400" dirty="0"/>
              <a:t>3.</a:t>
            </a:r>
            <a:r>
              <a:rPr lang="zh-CN" altLang="en-US" sz="2400" dirty="0"/>
              <a:t>帮助参赛选手提前发现机器人的问题</a:t>
            </a:r>
            <a:endParaRPr lang="en-US" altLang="zh-CN" sz="2400" dirty="0"/>
          </a:p>
          <a:p>
            <a:pPr>
              <a:lnSpc>
                <a:spcPct val="150000"/>
              </a:lnSpc>
            </a:pPr>
            <a:r>
              <a:rPr lang="en-US" altLang="zh-CN" sz="2400" dirty="0"/>
              <a:t>4.</a:t>
            </a:r>
            <a:r>
              <a:rPr lang="zh-CN" altLang="en-US" sz="2400" dirty="0"/>
              <a:t>杜绝安全问题的发生</a:t>
            </a:r>
          </a:p>
        </p:txBody>
      </p:sp>
    </p:spTree>
    <p:extLst>
      <p:ext uri="{BB962C8B-B14F-4D97-AF65-F5344CB8AC3E}">
        <p14:creationId xmlns:p14="http://schemas.microsoft.com/office/powerpoint/2010/main" val="2522761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3755" y="254000"/>
            <a:ext cx="740824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01</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检录的作用</a:t>
            </a:r>
          </a:p>
        </p:txBody>
      </p:sp>
      <p:sp>
        <p:nvSpPr>
          <p:cNvPr id="6" name="文本框 5"/>
          <p:cNvSpPr txBox="1"/>
          <p:nvPr/>
        </p:nvSpPr>
        <p:spPr>
          <a:xfrm>
            <a:off x="1336089" y="1956255"/>
            <a:ext cx="10429102" cy="2245102"/>
          </a:xfrm>
          <a:prstGeom prst="rect">
            <a:avLst/>
          </a:prstGeom>
          <a:noFill/>
        </p:spPr>
        <p:txBody>
          <a:bodyPr wrap="square" rtlCol="0">
            <a:spAutoFit/>
          </a:bodyPr>
          <a:lstStyle/>
          <a:p>
            <a:pPr>
              <a:lnSpc>
                <a:spcPct val="150000"/>
              </a:lnSpc>
            </a:pPr>
            <a:r>
              <a:rPr lang="zh-CN" altLang="en-US" sz="2400" dirty="0"/>
              <a:t>自行检录的好处</a:t>
            </a:r>
            <a:r>
              <a:rPr lang="en-US" altLang="zh-CN" sz="2400" dirty="0"/>
              <a:t>:</a:t>
            </a:r>
          </a:p>
          <a:p>
            <a:pPr>
              <a:lnSpc>
                <a:spcPct val="150000"/>
              </a:lnSpc>
            </a:pPr>
            <a:r>
              <a:rPr lang="en-US" altLang="zh-CN" sz="2400" dirty="0"/>
              <a:t>1.</a:t>
            </a:r>
            <a:r>
              <a:rPr lang="zh-CN" altLang="en-US" sz="2400" dirty="0"/>
              <a:t>比赛现场不会手忙脚乱。</a:t>
            </a:r>
            <a:endParaRPr lang="en-US" altLang="zh-CN" sz="2400" dirty="0"/>
          </a:p>
          <a:p>
            <a:pPr>
              <a:lnSpc>
                <a:spcPct val="150000"/>
              </a:lnSpc>
            </a:pPr>
            <a:r>
              <a:rPr lang="en-US" altLang="zh-CN" sz="2400" dirty="0"/>
              <a:t>2.</a:t>
            </a:r>
            <a:r>
              <a:rPr lang="zh-CN" altLang="en-US" sz="2400" dirty="0"/>
              <a:t>还有时间去修改不符合规范的机器人</a:t>
            </a:r>
            <a:endParaRPr lang="en-US" altLang="zh-CN" sz="2400" dirty="0"/>
          </a:p>
          <a:p>
            <a:pPr>
              <a:lnSpc>
                <a:spcPct val="150000"/>
              </a:lnSpc>
            </a:pPr>
            <a:r>
              <a:rPr lang="en-US" altLang="zh-CN" sz="2400" dirty="0"/>
              <a:t>3.</a:t>
            </a:r>
            <a:r>
              <a:rPr lang="zh-CN" altLang="en-US" sz="2400" dirty="0"/>
              <a:t>学习裁判系统的使用方法</a:t>
            </a:r>
          </a:p>
        </p:txBody>
      </p:sp>
    </p:spTree>
    <p:extLst>
      <p:ext uri="{BB962C8B-B14F-4D97-AF65-F5344CB8AC3E}">
        <p14:creationId xmlns:p14="http://schemas.microsoft.com/office/powerpoint/2010/main" val="687871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3755" y="254000"/>
            <a:ext cx="740824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01</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检录的作用</a:t>
            </a:r>
          </a:p>
        </p:txBody>
      </p:sp>
      <p:sp>
        <p:nvSpPr>
          <p:cNvPr id="7" name="文本框 6"/>
          <p:cNvSpPr txBox="1"/>
          <p:nvPr/>
        </p:nvSpPr>
        <p:spPr>
          <a:xfrm>
            <a:off x="1336089" y="2029450"/>
            <a:ext cx="10429102" cy="2799100"/>
          </a:xfrm>
          <a:prstGeom prst="rect">
            <a:avLst/>
          </a:prstGeom>
          <a:noFill/>
        </p:spPr>
        <p:txBody>
          <a:bodyPr wrap="square" rtlCol="0">
            <a:spAutoFit/>
          </a:bodyPr>
          <a:lstStyle/>
          <a:p>
            <a:pPr>
              <a:lnSpc>
                <a:spcPct val="150000"/>
              </a:lnSpc>
            </a:pPr>
            <a:r>
              <a:rPr lang="zh-CN" altLang="en-US" sz="2400" dirty="0"/>
              <a:t>参赛机器人不符合规范的后果</a:t>
            </a:r>
            <a:r>
              <a:rPr lang="en-US" altLang="zh-CN" sz="2400" dirty="0"/>
              <a:t>:</a:t>
            </a:r>
          </a:p>
          <a:p>
            <a:pPr>
              <a:lnSpc>
                <a:spcPct val="150000"/>
              </a:lnSpc>
            </a:pPr>
            <a:r>
              <a:rPr lang="en-US" altLang="zh-CN" sz="2400" dirty="0"/>
              <a:t>1.</a:t>
            </a:r>
            <a:r>
              <a:rPr lang="zh-CN" altLang="en-US" sz="2400" dirty="0"/>
              <a:t>机器人无法通过检录，无法参加比赛</a:t>
            </a:r>
            <a:endParaRPr lang="en-US" altLang="zh-CN" sz="2400" dirty="0"/>
          </a:p>
          <a:p>
            <a:pPr>
              <a:lnSpc>
                <a:spcPct val="150000"/>
              </a:lnSpc>
            </a:pPr>
            <a:r>
              <a:rPr lang="en-US" altLang="zh-CN" sz="2400" dirty="0"/>
              <a:t>2.</a:t>
            </a:r>
            <a:r>
              <a:rPr lang="zh-CN" altLang="en-US" sz="2400" dirty="0"/>
              <a:t>使用隐蔽手段躲过检录上场参加比赛，被裁判系统或者裁判检测出违规行为最高处以判负的处罚</a:t>
            </a:r>
            <a:endParaRPr lang="en-US" altLang="zh-CN" sz="2400" dirty="0"/>
          </a:p>
          <a:p>
            <a:pPr>
              <a:lnSpc>
                <a:spcPct val="150000"/>
              </a:lnSpc>
            </a:pPr>
            <a:r>
              <a:rPr lang="en-US" altLang="zh-CN" sz="2400" dirty="0"/>
              <a:t>3.</a:t>
            </a:r>
            <a:r>
              <a:rPr lang="zh-CN" altLang="en-US" sz="2400" dirty="0"/>
              <a:t>被参赛队举报后发现机器人违规后参加比赛，最高处以判负的处罚</a:t>
            </a:r>
          </a:p>
        </p:txBody>
      </p:sp>
    </p:spTree>
    <p:extLst>
      <p:ext uri="{BB962C8B-B14F-4D97-AF65-F5344CB8AC3E}">
        <p14:creationId xmlns:p14="http://schemas.microsoft.com/office/powerpoint/2010/main" val="99362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783754" y="254000"/>
            <a:ext cx="7408246" cy="228343"/>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3" name="文本框 22"/>
          <p:cNvSpPr txBox="1"/>
          <p:nvPr/>
        </p:nvSpPr>
        <p:spPr bwMode="auto">
          <a:xfrm>
            <a:off x="550862" y="82550"/>
            <a:ext cx="813745" cy="584200"/>
          </a:xfrm>
          <a:prstGeom prst="rect">
            <a:avLst/>
          </a:prstGeom>
          <a:noFill/>
        </p:spPr>
        <p:txBody>
          <a:bodyPr>
            <a:spAutoFit/>
          </a:bodyPr>
          <a:lstStyle/>
          <a:p>
            <a:pPr algn="ctr">
              <a:defRPr/>
            </a:pPr>
            <a:endParaRPr lang="zh-CN" altLang="en-US" sz="3200" dirty="0">
              <a:solidFill>
                <a:srgbClr val="E7E6E6">
                  <a:lumMod val="25000"/>
                </a:srgbClr>
              </a:solidFill>
              <a:latin typeface="Impact" panose="020B0806030902050204" pitchFamily="34" charset="0"/>
            </a:endParaRPr>
          </a:p>
        </p:txBody>
      </p:sp>
      <p:sp>
        <p:nvSpPr>
          <p:cNvPr id="24" name="文本框 23"/>
          <p:cNvSpPr txBox="1"/>
          <p:nvPr/>
        </p:nvSpPr>
        <p:spPr bwMode="auto">
          <a:xfrm>
            <a:off x="612189" y="77865"/>
            <a:ext cx="723900" cy="584200"/>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02</a:t>
            </a:r>
            <a:endParaRPr lang="zh-CN" altLang="en-US" sz="3200" dirty="0">
              <a:solidFill>
                <a:srgbClr val="E7E6E6">
                  <a:lumMod val="25000"/>
                </a:srgbClr>
              </a:solidFill>
              <a:latin typeface="Impact" panose="020B0806030902050204" pitchFamily="34" charset="0"/>
            </a:endParaRPr>
          </a:p>
        </p:txBody>
      </p:sp>
      <p:sp>
        <p:nvSpPr>
          <p:cNvPr id="29" name="文本框 4">
            <a:extLst>
              <a:ext uri="{FF2B5EF4-FFF2-40B4-BE49-F238E27FC236}">
                <a16:creationId xmlns:a16="http://schemas.microsoft.com/office/drawing/2014/main" xmlns="" id="{38FEE75F-5783-434B-A8BA-0042E726F2AE}"/>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机器人尺寸重量</a:t>
            </a:r>
          </a:p>
        </p:txBody>
      </p:sp>
      <p:graphicFrame>
        <p:nvGraphicFramePr>
          <p:cNvPr id="5" name="表格 4"/>
          <p:cNvGraphicFramePr>
            <a:graphicFrameLocks noGrp="1"/>
          </p:cNvGraphicFramePr>
          <p:nvPr>
            <p:extLst>
              <p:ext uri="{D42A27DB-BD31-4B8C-83A1-F6EECF244321}">
                <p14:modId xmlns:p14="http://schemas.microsoft.com/office/powerpoint/2010/main" val="2749259395"/>
              </p:ext>
            </p:extLst>
          </p:nvPr>
        </p:nvGraphicFramePr>
        <p:xfrm>
          <a:off x="354227" y="911956"/>
          <a:ext cx="11559606" cy="3252142"/>
        </p:xfrm>
        <a:graphic>
          <a:graphicData uri="http://schemas.openxmlformats.org/drawingml/2006/table">
            <a:tbl>
              <a:tblPr firstRow="1" firstCol="1" bandRow="1">
                <a:tableStyleId>{5C22544A-7EE6-4342-B048-85BDC9FD1C3A}</a:tableStyleId>
              </a:tblPr>
              <a:tblGrid>
                <a:gridCol w="930874">
                  <a:extLst>
                    <a:ext uri="{9D8B030D-6E8A-4147-A177-3AD203B41FA5}">
                      <a16:colId xmlns:a16="http://schemas.microsoft.com/office/drawing/2014/main" xmlns="" val="20000"/>
                    </a:ext>
                  </a:extLst>
                </a:gridCol>
                <a:gridCol w="2089629">
                  <a:extLst>
                    <a:ext uri="{9D8B030D-6E8A-4147-A177-3AD203B41FA5}">
                      <a16:colId xmlns:a16="http://schemas.microsoft.com/office/drawing/2014/main" xmlns="" val="20001"/>
                    </a:ext>
                  </a:extLst>
                </a:gridCol>
                <a:gridCol w="1487679">
                  <a:extLst>
                    <a:ext uri="{9D8B030D-6E8A-4147-A177-3AD203B41FA5}">
                      <a16:colId xmlns:a16="http://schemas.microsoft.com/office/drawing/2014/main" xmlns="" val="20002"/>
                    </a:ext>
                  </a:extLst>
                </a:gridCol>
                <a:gridCol w="7051424">
                  <a:extLst>
                    <a:ext uri="{9D8B030D-6E8A-4147-A177-3AD203B41FA5}">
                      <a16:colId xmlns:a16="http://schemas.microsoft.com/office/drawing/2014/main" xmlns="" val="20003"/>
                    </a:ext>
                  </a:extLst>
                </a:gridCol>
              </a:tblGrid>
              <a:tr h="506979">
                <a:tc>
                  <a:txBody>
                    <a:bodyPr/>
                    <a:lstStyle/>
                    <a:p>
                      <a:pPr indent="266700" algn="just" fontAlgn="ctr">
                        <a:lnSpc>
                          <a:spcPts val="2000"/>
                        </a:lnSpc>
                        <a:spcBef>
                          <a:spcPts val="600"/>
                        </a:spcBef>
                        <a:spcAft>
                          <a:spcPts val="600"/>
                        </a:spcAft>
                      </a:pPr>
                      <a:r>
                        <a:rPr lang="zh-CN" sz="1050" kern="1050" dirty="0">
                          <a:effectLst/>
                        </a:rPr>
                        <a:t>兵种</a:t>
                      </a:r>
                      <a:endParaRPr lang="zh-CN" sz="1050" kern="1050" dirty="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fontAlgn="ctr">
                        <a:lnSpc>
                          <a:spcPts val="2000"/>
                        </a:lnSpc>
                        <a:spcBef>
                          <a:spcPts val="600"/>
                        </a:spcBef>
                        <a:spcAft>
                          <a:spcPts val="600"/>
                        </a:spcAft>
                      </a:pPr>
                      <a:r>
                        <a:rPr lang="zh-CN" sz="1050" kern="1050">
                          <a:effectLst/>
                        </a:rPr>
                        <a:t>初始尺寸</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fontAlgn="ctr">
                        <a:lnSpc>
                          <a:spcPts val="2000"/>
                        </a:lnSpc>
                        <a:spcBef>
                          <a:spcPts val="600"/>
                        </a:spcBef>
                        <a:spcAft>
                          <a:spcPts val="600"/>
                        </a:spcAft>
                      </a:pPr>
                      <a:r>
                        <a:rPr lang="zh-CN" sz="1050" kern="1050">
                          <a:effectLst/>
                        </a:rPr>
                        <a:t>伸展尺寸</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fontAlgn="ctr">
                        <a:lnSpc>
                          <a:spcPts val="2000"/>
                        </a:lnSpc>
                        <a:spcBef>
                          <a:spcPts val="600"/>
                        </a:spcBef>
                        <a:spcAft>
                          <a:spcPts val="600"/>
                        </a:spcAft>
                      </a:pPr>
                      <a:r>
                        <a:rPr lang="zh-CN" sz="1050" kern="1050">
                          <a:effectLst/>
                        </a:rPr>
                        <a:t>其他尺寸</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807221">
                <a:tc>
                  <a:txBody>
                    <a:bodyPr/>
                    <a:lstStyle/>
                    <a:p>
                      <a:pPr indent="266700" algn="just" fontAlgn="ctr">
                        <a:lnSpc>
                          <a:spcPts val="2000"/>
                        </a:lnSpc>
                        <a:spcBef>
                          <a:spcPts val="600"/>
                        </a:spcBef>
                        <a:spcAft>
                          <a:spcPts val="600"/>
                        </a:spcAft>
                      </a:pPr>
                      <a:r>
                        <a:rPr lang="zh-CN" sz="1050" kern="1050">
                          <a:effectLst/>
                        </a:rPr>
                        <a:t>步兵</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fontAlgn="ctr">
                        <a:lnSpc>
                          <a:spcPts val="2000"/>
                        </a:lnSpc>
                        <a:spcBef>
                          <a:spcPts val="600"/>
                        </a:spcBef>
                        <a:spcAft>
                          <a:spcPts val="600"/>
                        </a:spcAft>
                      </a:pPr>
                      <a:r>
                        <a:rPr lang="en-US" sz="1050" kern="1050">
                          <a:effectLst/>
                        </a:rPr>
                        <a:t>600*600*500</a:t>
                      </a:r>
                      <a:r>
                        <a:rPr lang="zh-CN" sz="1050" kern="1050">
                          <a:effectLst/>
                        </a:rPr>
                        <a:t>（长</a:t>
                      </a:r>
                      <a:r>
                        <a:rPr lang="en-US" sz="1050" kern="1050">
                          <a:effectLst/>
                        </a:rPr>
                        <a:t>*</a:t>
                      </a:r>
                      <a:r>
                        <a:rPr lang="zh-CN" sz="1050" kern="1050">
                          <a:effectLst/>
                        </a:rPr>
                        <a:t>宽</a:t>
                      </a:r>
                      <a:r>
                        <a:rPr lang="en-US" sz="1050" kern="1050">
                          <a:effectLst/>
                        </a:rPr>
                        <a:t>*</a:t>
                      </a:r>
                      <a:r>
                        <a:rPr lang="zh-CN" sz="1050" kern="1050">
                          <a:effectLst/>
                        </a:rPr>
                        <a:t>高）</a:t>
                      </a:r>
                      <a:r>
                        <a:rPr lang="en-US" sz="1050" kern="1050">
                          <a:effectLst/>
                        </a:rPr>
                        <a:t> </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fontAlgn="ctr">
                        <a:lnSpc>
                          <a:spcPts val="2000"/>
                        </a:lnSpc>
                        <a:spcBef>
                          <a:spcPts val="600"/>
                        </a:spcBef>
                        <a:spcAft>
                          <a:spcPts val="600"/>
                        </a:spcAft>
                      </a:pPr>
                      <a:r>
                        <a:rPr lang="en-US" sz="1050" kern="1050" dirty="0">
                          <a:effectLst/>
                        </a:rPr>
                        <a:t>800*800*800</a:t>
                      </a:r>
                      <a:endParaRPr lang="zh-CN" sz="1050" kern="1050" dirty="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fontAlgn="ctr">
                        <a:lnSpc>
                          <a:spcPts val="2000"/>
                        </a:lnSpc>
                        <a:spcBef>
                          <a:spcPts val="600"/>
                        </a:spcBef>
                        <a:spcAft>
                          <a:spcPts val="600"/>
                        </a:spcAft>
                      </a:pPr>
                      <a:r>
                        <a:rPr lang="zh-CN" sz="1050" kern="1050" dirty="0">
                          <a:effectLst/>
                        </a:rPr>
                        <a:t>低头</a:t>
                      </a:r>
                      <a:r>
                        <a:rPr lang="zh-CN" sz="1050" kern="1050" dirty="0" smtClean="0">
                          <a:effectLst/>
                        </a:rPr>
                        <a:t>超</a:t>
                      </a:r>
                      <a:r>
                        <a:rPr lang="zh-CN" altLang="en-US" sz="1050" kern="1050" dirty="0" smtClean="0">
                          <a:effectLst/>
                        </a:rPr>
                        <a:t>初始</a:t>
                      </a:r>
                      <a:r>
                        <a:rPr lang="zh-CN" sz="1050" kern="1050" dirty="0" smtClean="0">
                          <a:effectLst/>
                        </a:rPr>
                        <a:t>尺寸</a:t>
                      </a:r>
                      <a:r>
                        <a:rPr lang="zh-CN" sz="1050" kern="1050" dirty="0">
                          <a:effectLst/>
                        </a:rPr>
                        <a:t>暂不限制</a:t>
                      </a:r>
                      <a:endParaRPr lang="zh-CN" sz="1050" kern="1050" dirty="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10001"/>
                  </a:ext>
                </a:extLst>
              </a:tr>
              <a:tr h="642736">
                <a:tc>
                  <a:txBody>
                    <a:bodyPr/>
                    <a:lstStyle/>
                    <a:p>
                      <a:pPr indent="266700" algn="just" fontAlgn="ctr">
                        <a:lnSpc>
                          <a:spcPts val="2000"/>
                        </a:lnSpc>
                        <a:spcBef>
                          <a:spcPts val="600"/>
                        </a:spcBef>
                        <a:spcAft>
                          <a:spcPts val="600"/>
                        </a:spcAft>
                      </a:pPr>
                      <a:r>
                        <a:rPr lang="zh-CN" sz="1050" kern="1050" dirty="0">
                          <a:effectLst/>
                        </a:rPr>
                        <a:t>英雄</a:t>
                      </a:r>
                      <a:endParaRPr lang="zh-CN" sz="1050" kern="1050" dirty="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fontAlgn="ctr">
                        <a:lnSpc>
                          <a:spcPts val="2000"/>
                        </a:lnSpc>
                        <a:spcBef>
                          <a:spcPts val="600"/>
                        </a:spcBef>
                        <a:spcAft>
                          <a:spcPts val="600"/>
                        </a:spcAft>
                      </a:pPr>
                      <a:r>
                        <a:rPr lang="en-US" sz="1050" kern="1050" dirty="0">
                          <a:effectLst/>
                        </a:rPr>
                        <a:t>800*800*800</a:t>
                      </a:r>
                      <a:endParaRPr lang="zh-CN" sz="1050" kern="1050" dirty="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fontAlgn="ctr">
                        <a:lnSpc>
                          <a:spcPts val="2000"/>
                        </a:lnSpc>
                        <a:spcBef>
                          <a:spcPts val="600"/>
                        </a:spcBef>
                        <a:spcAft>
                          <a:spcPts val="600"/>
                        </a:spcAft>
                      </a:pPr>
                      <a:r>
                        <a:rPr lang="en-US" sz="1050" kern="1050" dirty="0">
                          <a:effectLst/>
                        </a:rPr>
                        <a:t>1200*1200*1200</a:t>
                      </a:r>
                      <a:endParaRPr lang="zh-CN" sz="1050" kern="1050" dirty="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fontAlgn="ctr">
                        <a:lnSpc>
                          <a:spcPts val="2000"/>
                        </a:lnSpc>
                        <a:spcBef>
                          <a:spcPts val="600"/>
                        </a:spcBef>
                        <a:spcAft>
                          <a:spcPts val="600"/>
                        </a:spcAft>
                      </a:pPr>
                      <a:r>
                        <a:rPr lang="zh-CN" sz="1050" kern="1050" dirty="0">
                          <a:effectLst/>
                        </a:rPr>
                        <a:t>变形过程也不能超尺寸，发射机构距离地面的高度 不能超过 </a:t>
                      </a:r>
                      <a:r>
                        <a:rPr lang="en-US" sz="1050" kern="1050" dirty="0">
                          <a:effectLst/>
                        </a:rPr>
                        <a:t>600mm </a:t>
                      </a:r>
                      <a:r>
                        <a:rPr lang="zh-CN" sz="1050" kern="1050" dirty="0">
                          <a:effectLst/>
                        </a:rPr>
                        <a:t>（以云台俯仰转轴中心为标准）。</a:t>
                      </a:r>
                      <a:endParaRPr lang="zh-CN" sz="1050" kern="1050" dirty="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10002"/>
                  </a:ext>
                </a:extLst>
              </a:tr>
              <a:tr h="1295206">
                <a:tc>
                  <a:txBody>
                    <a:bodyPr/>
                    <a:lstStyle/>
                    <a:p>
                      <a:pPr indent="266700" algn="just" fontAlgn="ctr">
                        <a:lnSpc>
                          <a:spcPts val="2000"/>
                        </a:lnSpc>
                        <a:spcBef>
                          <a:spcPts val="600"/>
                        </a:spcBef>
                        <a:spcAft>
                          <a:spcPts val="600"/>
                        </a:spcAft>
                      </a:pPr>
                      <a:r>
                        <a:rPr lang="zh-CN" sz="1050" kern="1050">
                          <a:effectLst/>
                        </a:rPr>
                        <a:t>哨兵</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fontAlgn="ctr">
                        <a:lnSpc>
                          <a:spcPts val="2000"/>
                        </a:lnSpc>
                        <a:spcBef>
                          <a:spcPts val="600"/>
                        </a:spcBef>
                        <a:spcAft>
                          <a:spcPts val="600"/>
                        </a:spcAft>
                      </a:pPr>
                      <a:r>
                        <a:rPr lang="en-US" sz="1050" kern="1050">
                          <a:effectLst/>
                        </a:rPr>
                        <a:t>500*600*850</a:t>
                      </a:r>
                      <a:endParaRPr lang="zh-CN" sz="1050" kern="1050">
                        <a:effectLst/>
                      </a:endParaRPr>
                    </a:p>
                    <a:p>
                      <a:pPr indent="266700" algn="just" fontAlgn="ctr">
                        <a:lnSpc>
                          <a:spcPts val="2000"/>
                        </a:lnSpc>
                        <a:spcBef>
                          <a:spcPts val="600"/>
                        </a:spcBef>
                        <a:spcAft>
                          <a:spcPts val="600"/>
                        </a:spcAft>
                      </a:pPr>
                      <a:r>
                        <a:rPr lang="en-US" sz="1050" kern="1050">
                          <a:effectLst/>
                        </a:rPr>
                        <a:t>850*500*600</a:t>
                      </a:r>
                      <a:endParaRPr lang="zh-CN" sz="1050" kern="1050">
                        <a:effectLst/>
                      </a:endParaRPr>
                    </a:p>
                    <a:p>
                      <a:pPr indent="266700" algn="just" fontAlgn="ctr">
                        <a:lnSpc>
                          <a:spcPts val="2000"/>
                        </a:lnSpc>
                        <a:spcBef>
                          <a:spcPts val="600"/>
                        </a:spcBef>
                        <a:spcAft>
                          <a:spcPts val="600"/>
                        </a:spcAft>
                      </a:pPr>
                      <a:r>
                        <a:rPr lang="zh-CN" sz="1050" kern="1050">
                          <a:effectLst/>
                        </a:rPr>
                        <a:t>（二选一）</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fontAlgn="ctr">
                        <a:lnSpc>
                          <a:spcPts val="2000"/>
                        </a:lnSpc>
                        <a:spcBef>
                          <a:spcPts val="600"/>
                        </a:spcBef>
                        <a:spcAft>
                          <a:spcPts val="600"/>
                        </a:spcAft>
                      </a:pPr>
                      <a:r>
                        <a:rPr lang="en-US" sz="1050" kern="1050">
                          <a:effectLst/>
                        </a:rPr>
                        <a:t>\</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fontAlgn="ctr">
                        <a:lnSpc>
                          <a:spcPts val="2000"/>
                        </a:lnSpc>
                        <a:spcBef>
                          <a:spcPts val="600"/>
                        </a:spcBef>
                        <a:spcAft>
                          <a:spcPts val="600"/>
                        </a:spcAft>
                      </a:pPr>
                      <a:r>
                        <a:rPr lang="zh-CN" sz="1050" kern="1050" dirty="0">
                          <a:effectLst/>
                        </a:rPr>
                        <a:t>灯条模块和定位模块以及定位模块支架不计入总体尺寸约束，其它裁判系统模块都需要计入总体尺寸约束</a:t>
                      </a:r>
                    </a:p>
                    <a:p>
                      <a:pPr indent="266700" algn="just" fontAlgn="ctr">
                        <a:lnSpc>
                          <a:spcPts val="2000"/>
                        </a:lnSpc>
                        <a:spcBef>
                          <a:spcPts val="600"/>
                        </a:spcBef>
                        <a:spcAft>
                          <a:spcPts val="600"/>
                        </a:spcAft>
                      </a:pPr>
                      <a:r>
                        <a:rPr lang="zh-CN" sz="1050" kern="1050" dirty="0">
                          <a:effectLst/>
                        </a:rPr>
                        <a:t>哨兵机器人在哨兵轨道上表面以下的最大尺寸不超过</a:t>
                      </a:r>
                      <a:r>
                        <a:rPr lang="en-US" sz="1050" kern="1050" dirty="0">
                          <a:effectLst/>
                        </a:rPr>
                        <a:t>450mm</a:t>
                      </a:r>
                      <a:r>
                        <a:rPr lang="zh-CN" sz="1050" kern="1050" dirty="0">
                          <a:effectLst/>
                        </a:rPr>
                        <a:t>（包括最大伸展时的尺寸） </a:t>
                      </a:r>
                      <a:endParaRPr lang="zh-CN" sz="1050" kern="1050" dirty="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10003"/>
                  </a:ext>
                </a:extLst>
              </a:tr>
            </a:tbl>
          </a:graphicData>
        </a:graphic>
      </p:graphicFrame>
      <p:graphicFrame>
        <p:nvGraphicFramePr>
          <p:cNvPr id="8" name="表格 7"/>
          <p:cNvGraphicFramePr>
            <a:graphicFrameLocks noGrp="1"/>
          </p:cNvGraphicFramePr>
          <p:nvPr>
            <p:extLst>
              <p:ext uri="{D42A27DB-BD31-4B8C-83A1-F6EECF244321}">
                <p14:modId xmlns:p14="http://schemas.microsoft.com/office/powerpoint/2010/main" val="1241032971"/>
              </p:ext>
            </p:extLst>
          </p:nvPr>
        </p:nvGraphicFramePr>
        <p:xfrm>
          <a:off x="354226" y="4409304"/>
          <a:ext cx="11559606" cy="1413459"/>
        </p:xfrm>
        <a:graphic>
          <a:graphicData uri="http://schemas.openxmlformats.org/drawingml/2006/table">
            <a:tbl>
              <a:tblPr firstRow="1" firstCol="1" bandRow="1">
                <a:tableStyleId>{5C22544A-7EE6-4342-B048-85BDC9FD1C3A}</a:tableStyleId>
              </a:tblPr>
              <a:tblGrid>
                <a:gridCol w="3777944">
                  <a:extLst>
                    <a:ext uri="{9D8B030D-6E8A-4147-A177-3AD203B41FA5}">
                      <a16:colId xmlns:a16="http://schemas.microsoft.com/office/drawing/2014/main" xmlns="" val="20000"/>
                    </a:ext>
                  </a:extLst>
                </a:gridCol>
                <a:gridCol w="3659682">
                  <a:extLst>
                    <a:ext uri="{9D8B030D-6E8A-4147-A177-3AD203B41FA5}">
                      <a16:colId xmlns:a16="http://schemas.microsoft.com/office/drawing/2014/main" xmlns="" val="20001"/>
                    </a:ext>
                  </a:extLst>
                </a:gridCol>
                <a:gridCol w="4121980">
                  <a:extLst>
                    <a:ext uri="{9D8B030D-6E8A-4147-A177-3AD203B41FA5}">
                      <a16:colId xmlns:a16="http://schemas.microsoft.com/office/drawing/2014/main" xmlns="" val="20002"/>
                    </a:ext>
                  </a:extLst>
                </a:gridCol>
              </a:tblGrid>
              <a:tr h="490500">
                <a:tc>
                  <a:txBody>
                    <a:bodyPr/>
                    <a:lstStyle/>
                    <a:p>
                      <a:pPr algn="just" fontAlgn="ctr">
                        <a:lnSpc>
                          <a:spcPts val="2000"/>
                        </a:lnSpc>
                        <a:spcBef>
                          <a:spcPts val="600"/>
                        </a:spcBef>
                        <a:spcAft>
                          <a:spcPts val="600"/>
                        </a:spcAft>
                      </a:pPr>
                      <a:r>
                        <a:rPr lang="zh-CN" sz="1050" kern="1050">
                          <a:effectLst/>
                        </a:rPr>
                        <a:t>兵种</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fontAlgn="ctr">
                        <a:lnSpc>
                          <a:spcPts val="2000"/>
                        </a:lnSpc>
                        <a:spcBef>
                          <a:spcPts val="600"/>
                        </a:spcBef>
                        <a:spcAft>
                          <a:spcPts val="600"/>
                        </a:spcAft>
                      </a:pPr>
                      <a:r>
                        <a:rPr lang="zh-CN" sz="1050" kern="1050">
                          <a:effectLst/>
                        </a:rPr>
                        <a:t>重量</a:t>
                      </a:r>
                      <a:r>
                        <a:rPr lang="en-US" sz="1050" kern="1050">
                          <a:effectLst/>
                        </a:rPr>
                        <a:t>(kg)</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fontAlgn="ctr">
                        <a:lnSpc>
                          <a:spcPts val="2000"/>
                        </a:lnSpc>
                        <a:spcBef>
                          <a:spcPts val="600"/>
                        </a:spcBef>
                        <a:spcAft>
                          <a:spcPts val="600"/>
                        </a:spcAft>
                      </a:pPr>
                      <a:r>
                        <a:rPr lang="zh-CN" sz="1050" kern="1050">
                          <a:effectLst/>
                        </a:rPr>
                        <a:t>裁判系统重量</a:t>
                      </a:r>
                      <a:r>
                        <a:rPr lang="en-US" sz="1050" kern="1050">
                          <a:effectLst/>
                        </a:rPr>
                        <a:t>(kg)</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10000"/>
                  </a:ext>
                </a:extLst>
              </a:tr>
              <a:tr h="307653">
                <a:tc>
                  <a:txBody>
                    <a:bodyPr/>
                    <a:lstStyle/>
                    <a:p>
                      <a:pPr algn="just" fontAlgn="ctr">
                        <a:lnSpc>
                          <a:spcPts val="2000"/>
                        </a:lnSpc>
                        <a:spcBef>
                          <a:spcPts val="600"/>
                        </a:spcBef>
                        <a:spcAft>
                          <a:spcPts val="600"/>
                        </a:spcAft>
                      </a:pPr>
                      <a:r>
                        <a:rPr lang="zh-CN" sz="1050" kern="1050">
                          <a:effectLst/>
                        </a:rPr>
                        <a:t>步兵</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fontAlgn="ctr">
                        <a:lnSpc>
                          <a:spcPts val="2000"/>
                        </a:lnSpc>
                        <a:spcBef>
                          <a:spcPts val="600"/>
                        </a:spcBef>
                        <a:spcAft>
                          <a:spcPts val="600"/>
                        </a:spcAft>
                      </a:pPr>
                      <a:r>
                        <a:rPr lang="en-US" sz="1050" kern="1050" dirty="0">
                          <a:effectLst/>
                        </a:rPr>
                        <a:t>25</a:t>
                      </a:r>
                      <a:endParaRPr lang="zh-CN" sz="1050" kern="1050" dirty="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fontAlgn="ctr">
                        <a:lnSpc>
                          <a:spcPts val="2000"/>
                        </a:lnSpc>
                        <a:spcBef>
                          <a:spcPts val="600"/>
                        </a:spcBef>
                        <a:spcAft>
                          <a:spcPts val="600"/>
                        </a:spcAft>
                      </a:pPr>
                      <a:r>
                        <a:rPr lang="en-US" sz="1050" kern="1050">
                          <a:effectLst/>
                        </a:rPr>
                        <a:t>3.25</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10001"/>
                  </a:ext>
                </a:extLst>
              </a:tr>
              <a:tr h="307653">
                <a:tc>
                  <a:txBody>
                    <a:bodyPr/>
                    <a:lstStyle/>
                    <a:p>
                      <a:pPr algn="just" fontAlgn="ctr">
                        <a:lnSpc>
                          <a:spcPts val="2000"/>
                        </a:lnSpc>
                        <a:spcBef>
                          <a:spcPts val="600"/>
                        </a:spcBef>
                        <a:spcAft>
                          <a:spcPts val="600"/>
                        </a:spcAft>
                      </a:pPr>
                      <a:r>
                        <a:rPr lang="zh-CN" sz="1050" kern="1050">
                          <a:effectLst/>
                        </a:rPr>
                        <a:t>英雄</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fontAlgn="ctr">
                        <a:lnSpc>
                          <a:spcPts val="2000"/>
                        </a:lnSpc>
                        <a:spcBef>
                          <a:spcPts val="600"/>
                        </a:spcBef>
                        <a:spcAft>
                          <a:spcPts val="600"/>
                        </a:spcAft>
                      </a:pPr>
                      <a:r>
                        <a:rPr lang="en-US" sz="1050" kern="1050" dirty="0">
                          <a:effectLst/>
                        </a:rPr>
                        <a:t>35</a:t>
                      </a:r>
                      <a:endParaRPr lang="zh-CN" sz="1050" kern="1050" dirty="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fontAlgn="ctr">
                        <a:lnSpc>
                          <a:spcPts val="2000"/>
                        </a:lnSpc>
                        <a:spcBef>
                          <a:spcPts val="600"/>
                        </a:spcBef>
                        <a:spcAft>
                          <a:spcPts val="600"/>
                        </a:spcAft>
                      </a:pPr>
                      <a:r>
                        <a:rPr lang="en-US" sz="1050" kern="1050">
                          <a:effectLst/>
                        </a:rPr>
                        <a:t>4.2</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10002"/>
                  </a:ext>
                </a:extLst>
              </a:tr>
              <a:tr h="307653">
                <a:tc>
                  <a:txBody>
                    <a:bodyPr/>
                    <a:lstStyle/>
                    <a:p>
                      <a:pPr algn="just" fontAlgn="ctr">
                        <a:lnSpc>
                          <a:spcPts val="2000"/>
                        </a:lnSpc>
                        <a:spcBef>
                          <a:spcPts val="600"/>
                        </a:spcBef>
                        <a:spcAft>
                          <a:spcPts val="600"/>
                        </a:spcAft>
                      </a:pPr>
                      <a:r>
                        <a:rPr lang="zh-CN" sz="1050" kern="1050">
                          <a:effectLst/>
                        </a:rPr>
                        <a:t>哨兵</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fontAlgn="ctr">
                        <a:lnSpc>
                          <a:spcPts val="2000"/>
                        </a:lnSpc>
                        <a:spcBef>
                          <a:spcPts val="600"/>
                        </a:spcBef>
                        <a:spcAft>
                          <a:spcPts val="600"/>
                        </a:spcAft>
                      </a:pPr>
                      <a:r>
                        <a:rPr lang="en-US" sz="1050" kern="1050">
                          <a:effectLst/>
                        </a:rPr>
                        <a:t>15</a:t>
                      </a:r>
                      <a:endParaRPr lang="zh-CN" sz="1050" kern="105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fontAlgn="ctr">
                        <a:lnSpc>
                          <a:spcPts val="2000"/>
                        </a:lnSpc>
                        <a:spcBef>
                          <a:spcPts val="600"/>
                        </a:spcBef>
                        <a:spcAft>
                          <a:spcPts val="600"/>
                        </a:spcAft>
                      </a:pPr>
                      <a:r>
                        <a:rPr lang="en-US" sz="1050" kern="1050" dirty="0">
                          <a:effectLst/>
                        </a:rPr>
                        <a:t>2.63</a:t>
                      </a:r>
                      <a:endParaRPr lang="zh-CN" sz="1050" kern="1050" dirty="0">
                        <a:effectLst/>
                        <a:latin typeface="Arial" panose="020B060402020202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10003"/>
                  </a:ext>
                </a:extLst>
              </a:tr>
            </a:tbl>
          </a:graphicData>
        </a:graphic>
      </p:graphicFrame>
      <p:sp>
        <p:nvSpPr>
          <p:cNvPr id="9" name="文本框 8"/>
          <p:cNvSpPr txBox="1"/>
          <p:nvPr/>
        </p:nvSpPr>
        <p:spPr>
          <a:xfrm>
            <a:off x="550862" y="6068031"/>
            <a:ext cx="5569153" cy="400110"/>
          </a:xfrm>
          <a:prstGeom prst="rect">
            <a:avLst/>
          </a:prstGeom>
          <a:noFill/>
        </p:spPr>
        <p:txBody>
          <a:bodyPr wrap="none" rtlCol="0">
            <a:spAutoFit/>
          </a:bodyPr>
          <a:lstStyle/>
          <a:p>
            <a:r>
              <a:rPr lang="zh-CN" altLang="en-US" b="1" dirty="0"/>
              <a:t>注</a:t>
            </a:r>
            <a:r>
              <a:rPr lang="zh-CN" altLang="en-US" dirty="0"/>
              <a:t>：</a:t>
            </a:r>
            <a:r>
              <a:rPr lang="zh-CN" altLang="en-US" sz="2000" dirty="0"/>
              <a:t>安装了机动枪管的机器裁判系统重量加</a:t>
            </a:r>
            <a:r>
              <a:rPr lang="en-US" altLang="zh-CN" sz="2000" dirty="0"/>
              <a:t>0.2kg</a:t>
            </a:r>
            <a:endParaRPr lang="zh-CN" altLang="en-US" sz="2000" dirty="0"/>
          </a:p>
        </p:txBody>
      </p:sp>
    </p:spTree>
    <p:extLst>
      <p:ext uri="{BB962C8B-B14F-4D97-AF65-F5344CB8AC3E}">
        <p14:creationId xmlns:p14="http://schemas.microsoft.com/office/powerpoint/2010/main" val="2268803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405097" y="254000"/>
            <a:ext cx="7786904"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03</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25450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smtClean="0">
                <a:solidFill>
                  <a:srgbClr val="044875"/>
                </a:solidFill>
                <a:latin typeface="微软雅黑" panose="020B0503020204020204" pitchFamily="34" charset="-122"/>
                <a:ea typeface="微软雅黑" panose="020B0503020204020204" pitchFamily="34" charset="-122"/>
              </a:rPr>
              <a:t>机器人强度检录</a:t>
            </a:r>
            <a:endParaRPr lang="zh-CN" altLang="en-US" sz="2400" dirty="0">
              <a:solidFill>
                <a:srgbClr val="044875"/>
              </a:solidFill>
              <a:latin typeface="微软雅黑" panose="020B0503020204020204" pitchFamily="34" charset="-122"/>
              <a:ea typeface="微软雅黑" panose="020B0503020204020204" pitchFamily="34" charset="-122"/>
            </a:endParaRPr>
          </a:p>
        </p:txBody>
      </p:sp>
      <p:sp>
        <p:nvSpPr>
          <p:cNvPr id="2" name="矩形 1"/>
          <p:cNvSpPr/>
          <p:nvPr/>
        </p:nvSpPr>
        <p:spPr>
          <a:xfrm>
            <a:off x="1336089" y="1822731"/>
            <a:ext cx="10246270" cy="3785652"/>
          </a:xfrm>
          <a:prstGeom prst="rect">
            <a:avLst/>
          </a:prstGeom>
        </p:spPr>
        <p:txBody>
          <a:bodyPr wrap="square">
            <a:spAutoFit/>
          </a:bodyPr>
          <a:lstStyle/>
          <a:p>
            <a:r>
              <a:rPr lang="zh-CN" altLang="en-US" sz="2400" dirty="0"/>
              <a:t>主控模块安装规范：</a:t>
            </a:r>
            <a:endParaRPr lang="en-US" altLang="zh-CN" sz="2400" dirty="0"/>
          </a:p>
          <a:p>
            <a:endParaRPr lang="zh-CN" altLang="en-US" dirty="0"/>
          </a:p>
          <a:p>
            <a:pPr>
              <a:lnSpc>
                <a:spcPct val="150000"/>
              </a:lnSpc>
            </a:pPr>
            <a:r>
              <a:rPr lang="zh-CN" altLang="en-US" sz="2000" dirty="0"/>
              <a:t>需确保主控模块交互面（屏幕、按键）上方 50mm 无金属遮挡。安装位置以 logo 的中心为球心，70mm 半球内无电机或其他带电磁干扰的设备。</a:t>
            </a:r>
          </a:p>
          <a:p>
            <a:pPr>
              <a:lnSpc>
                <a:spcPct val="150000"/>
              </a:lnSpc>
            </a:pPr>
            <a:r>
              <a:rPr lang="zh-CN" altLang="en-US" sz="2000" dirty="0"/>
              <a:t>需确保主控模块的红外接收器不被遮挡。</a:t>
            </a:r>
          </a:p>
          <a:p>
            <a:pPr>
              <a:lnSpc>
                <a:spcPct val="150000"/>
              </a:lnSpc>
            </a:pPr>
            <a:r>
              <a:rPr lang="zh-CN" altLang="en-US" sz="2000" dirty="0"/>
              <a:t>需确保主控模块的安装位置，方便人员进行按键操作和查看屏幕信息，并且确保升级接口方便插线升级固件。</a:t>
            </a:r>
          </a:p>
          <a:p>
            <a:pPr>
              <a:lnSpc>
                <a:spcPct val="150000"/>
              </a:lnSpc>
            </a:pPr>
            <a:r>
              <a:rPr lang="zh-CN" altLang="en-US" sz="2000" dirty="0"/>
              <a:t>哨兵机器人挂载在哨兵轨道上后，其主控模块也不应被轨道遮挡。</a:t>
            </a:r>
          </a:p>
          <a:p>
            <a:endParaRPr lang="zh-CN" altLang="en-US" dirty="0"/>
          </a:p>
        </p:txBody>
      </p:sp>
    </p:spTree>
    <p:extLst>
      <p:ext uri="{BB962C8B-B14F-4D97-AF65-F5344CB8AC3E}">
        <p14:creationId xmlns:p14="http://schemas.microsoft.com/office/powerpoint/2010/main" val="3695372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405097" y="254000"/>
            <a:ext cx="7786904"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03</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25450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机器人强度检录</a:t>
            </a:r>
          </a:p>
        </p:txBody>
      </p:sp>
      <p:sp>
        <p:nvSpPr>
          <p:cNvPr id="2" name="矩形 1"/>
          <p:cNvSpPr/>
          <p:nvPr/>
        </p:nvSpPr>
        <p:spPr>
          <a:xfrm>
            <a:off x="436606" y="1350277"/>
            <a:ext cx="11755394" cy="3924151"/>
          </a:xfrm>
          <a:prstGeom prst="rect">
            <a:avLst/>
          </a:prstGeom>
        </p:spPr>
        <p:txBody>
          <a:bodyPr wrap="square">
            <a:spAutoFit/>
          </a:bodyPr>
          <a:lstStyle/>
          <a:p>
            <a:r>
              <a:rPr lang="zh-CN" altLang="en-US" sz="2400" dirty="0"/>
              <a:t>灯条模块安装规范：</a:t>
            </a:r>
            <a:endParaRPr lang="en-US" altLang="zh-CN" sz="2400" dirty="0"/>
          </a:p>
          <a:p>
            <a:endParaRPr lang="zh-CN" altLang="en-US" dirty="0"/>
          </a:p>
          <a:p>
            <a:pPr>
              <a:lnSpc>
                <a:spcPct val="150000"/>
              </a:lnSpc>
            </a:pPr>
            <a:r>
              <a:rPr lang="zh-CN" altLang="en-US" dirty="0"/>
              <a:t>左右辅助灯条的连线与地面平行。</a:t>
            </a:r>
          </a:p>
          <a:p>
            <a:pPr>
              <a:lnSpc>
                <a:spcPct val="150000"/>
              </a:lnSpc>
            </a:pPr>
            <a:r>
              <a:rPr lang="zh-CN" altLang="en-US" dirty="0"/>
              <a:t>至少从一个水平方向直视机器人时，可以完整看到主灯条和辅助灯条的状态。</a:t>
            </a:r>
          </a:p>
          <a:p>
            <a:pPr>
              <a:lnSpc>
                <a:spcPct val="150000"/>
              </a:lnSpc>
            </a:pPr>
            <a:r>
              <a:rPr lang="zh-CN" altLang="en-US" dirty="0"/>
              <a:t>安装步兵机器人的灯条模块时，主灯条部分要高于装甲模块上边缘。</a:t>
            </a:r>
          </a:p>
          <a:p>
            <a:pPr>
              <a:lnSpc>
                <a:spcPct val="150000"/>
              </a:lnSpc>
            </a:pPr>
            <a:r>
              <a:rPr lang="zh-CN" altLang="en-US" dirty="0"/>
              <a:t>哨兵机器人挂载在轨道上运行，应确保安装完成后，灯条模块在轨道一侧， 灯条模块灯效部分（主灯条和辅助灯条） 需在轨道上表面以上位置， 如上图所示</a:t>
            </a:r>
          </a:p>
          <a:p>
            <a:endParaRPr lang="en-US" altLang="zh-CN" dirty="0"/>
          </a:p>
          <a:p>
            <a:endParaRPr lang="en-US" altLang="zh-CN" dirty="0"/>
          </a:p>
          <a:p>
            <a:endParaRPr lang="en-US" altLang="zh-CN" dirty="0"/>
          </a:p>
          <a:p>
            <a:endParaRPr lang="zh-CN" altLang="en-US" dirty="0"/>
          </a:p>
        </p:txBody>
      </p:sp>
      <p:pic>
        <p:nvPicPr>
          <p:cNvPr id="6" name="图片 5"/>
          <p:cNvPicPr>
            <a:picLocks noChangeAspect="1"/>
          </p:cNvPicPr>
          <p:nvPr/>
        </p:nvPicPr>
        <p:blipFill>
          <a:blip r:embed="rId2"/>
          <a:stretch>
            <a:fillRect/>
          </a:stretch>
        </p:blipFill>
        <p:spPr>
          <a:xfrm>
            <a:off x="9181398" y="1179762"/>
            <a:ext cx="2790476" cy="1590476"/>
          </a:xfrm>
          <a:prstGeom prst="rect">
            <a:avLst/>
          </a:prstGeom>
        </p:spPr>
      </p:pic>
      <p:sp>
        <p:nvSpPr>
          <p:cNvPr id="7" name="矩形 6">
            <a:extLst>
              <a:ext uri="{FF2B5EF4-FFF2-40B4-BE49-F238E27FC236}">
                <a16:creationId xmlns:a16="http://schemas.microsoft.com/office/drawing/2014/main" xmlns="" id="{C931B42E-1066-45C7-BAC3-85F8AE02054F}"/>
              </a:ext>
            </a:extLst>
          </p:cNvPr>
          <p:cNvSpPr/>
          <p:nvPr/>
        </p:nvSpPr>
        <p:spPr>
          <a:xfrm>
            <a:off x="436606" y="3304713"/>
            <a:ext cx="11755394" cy="2630207"/>
          </a:xfrm>
          <a:prstGeom prst="rect">
            <a:avLst/>
          </a:prstGeom>
        </p:spPr>
        <p:txBody>
          <a:bodyPr wrap="square">
            <a:spAutoFit/>
          </a:bodyPr>
          <a:lstStyle/>
          <a:p>
            <a:endParaRPr lang="en-US" altLang="zh-CN" dirty="0"/>
          </a:p>
          <a:p>
            <a:endParaRPr lang="en-US" altLang="zh-CN" dirty="0"/>
          </a:p>
          <a:p>
            <a:endParaRPr lang="en-US" altLang="zh-CN" dirty="0"/>
          </a:p>
          <a:p>
            <a:endParaRPr lang="zh-CN" altLang="en-US" dirty="0"/>
          </a:p>
          <a:p>
            <a:r>
              <a:rPr lang="zh-CN" altLang="en-US" sz="2400" dirty="0"/>
              <a:t>电源管理模块安装规范：</a:t>
            </a:r>
            <a:endParaRPr lang="en-US" altLang="zh-CN" sz="2400" dirty="0"/>
          </a:p>
          <a:p>
            <a:endParaRPr lang="zh-CN" altLang="en-US" dirty="0"/>
          </a:p>
          <a:p>
            <a:pPr>
              <a:lnSpc>
                <a:spcPct val="150000"/>
              </a:lnSpc>
            </a:pPr>
            <a:r>
              <a:rPr lang="zh-CN" altLang="en-US" dirty="0"/>
              <a:t>需确保电源管理模块各状态指示灯不被遮挡。</a:t>
            </a:r>
          </a:p>
          <a:p>
            <a:pPr>
              <a:lnSpc>
                <a:spcPct val="150000"/>
              </a:lnSpc>
            </a:pPr>
            <a:r>
              <a:rPr lang="zh-CN" altLang="en-US" dirty="0"/>
              <a:t>需确保电源管理模块的各个插口得到保护，避免弹丸打击。 但外壳不能被全包裹，保证自身散热效果良好</a:t>
            </a:r>
          </a:p>
        </p:txBody>
      </p:sp>
    </p:spTree>
    <p:extLst>
      <p:ext uri="{BB962C8B-B14F-4D97-AF65-F5344CB8AC3E}">
        <p14:creationId xmlns:p14="http://schemas.microsoft.com/office/powerpoint/2010/main" val="2433105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168346" y="254000"/>
            <a:ext cx="802365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04</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机器人</a:t>
            </a:r>
            <a:r>
              <a:rPr lang="en-US" altLang="zh-CN" sz="2400" dirty="0">
                <a:solidFill>
                  <a:srgbClr val="044875"/>
                </a:solidFill>
                <a:latin typeface="微软雅黑" panose="020B0503020204020204" pitchFamily="34" charset="-122"/>
                <a:ea typeface="微软雅黑" panose="020B0503020204020204" pitchFamily="34" charset="-122"/>
              </a:rPr>
              <a:t>ID</a:t>
            </a:r>
            <a:r>
              <a:rPr lang="zh-CN" altLang="en-US" sz="2400" dirty="0">
                <a:solidFill>
                  <a:srgbClr val="044875"/>
                </a:solidFill>
                <a:latin typeface="微软雅黑" panose="020B0503020204020204" pitchFamily="34" charset="-122"/>
                <a:ea typeface="微软雅黑" panose="020B0503020204020204" pitchFamily="34" charset="-122"/>
              </a:rPr>
              <a:t>设置</a:t>
            </a:r>
          </a:p>
        </p:txBody>
      </p:sp>
      <p:sp>
        <p:nvSpPr>
          <p:cNvPr id="2" name="文本框 1"/>
          <p:cNvSpPr txBox="1"/>
          <p:nvPr/>
        </p:nvSpPr>
        <p:spPr>
          <a:xfrm>
            <a:off x="238897" y="662640"/>
            <a:ext cx="11738919" cy="6001643"/>
          </a:xfrm>
          <a:prstGeom prst="rect">
            <a:avLst/>
          </a:prstGeom>
          <a:noFill/>
        </p:spPr>
        <p:txBody>
          <a:bodyPr wrap="square" rtlCol="0">
            <a:spAutoFit/>
          </a:bodyPr>
          <a:lstStyle/>
          <a:p>
            <a:endParaRPr lang="en-US" altLang="zh-CN" dirty="0"/>
          </a:p>
          <a:p>
            <a:endParaRPr lang="en-US" altLang="zh-CN" dirty="0"/>
          </a:p>
          <a:p>
            <a:r>
              <a:rPr lang="en-US" altLang="zh-CN" sz="2400" dirty="0"/>
              <a:t>        1.</a:t>
            </a:r>
            <a:r>
              <a:rPr lang="zh-CN" altLang="en-US" sz="2400" dirty="0"/>
              <a:t>不同兵种机器人对应的装甲模块</a:t>
            </a:r>
            <a:r>
              <a:rPr lang="en-US" altLang="zh-CN" sz="2400" dirty="0"/>
              <a:t>ID</a:t>
            </a:r>
            <a:r>
              <a:rPr lang="zh-CN" altLang="en-US" sz="2400" dirty="0"/>
              <a:t>如下表：</a:t>
            </a:r>
            <a:endParaRPr lang="en-US" altLang="zh-CN" sz="24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r>
              <a:rPr lang="zh-CN" altLang="en-US" dirty="0"/>
              <a:t>   </a:t>
            </a:r>
            <a:endParaRPr lang="en-US" altLang="zh-CN" dirty="0"/>
          </a:p>
          <a:p>
            <a:r>
              <a:rPr lang="zh-CN" altLang="en-US" dirty="0"/>
              <a:t>  </a:t>
            </a:r>
            <a:endParaRPr lang="en-US" altLang="zh-CN" dirty="0"/>
          </a:p>
          <a:p>
            <a:r>
              <a:rPr lang="en-US" altLang="zh-CN" dirty="0"/>
              <a:t> </a:t>
            </a:r>
          </a:p>
          <a:p>
            <a:endParaRPr lang="en-US" altLang="zh-CN" dirty="0"/>
          </a:p>
          <a:p>
            <a:endParaRPr lang="en-US" altLang="zh-CN" dirty="0"/>
          </a:p>
          <a:p>
            <a:endParaRPr lang="en-US" altLang="zh-CN" dirty="0"/>
          </a:p>
          <a:p>
            <a:r>
              <a:rPr lang="en-US" altLang="zh-CN" dirty="0"/>
              <a:t> </a:t>
            </a:r>
          </a:p>
          <a:p>
            <a:r>
              <a:rPr lang="en-US" altLang="zh-CN" dirty="0"/>
              <a:t>               </a:t>
            </a:r>
            <a:r>
              <a:rPr lang="zh-CN" altLang="en-US" sz="2000" dirty="0"/>
              <a:t>机器人颜色设置需要与赛程保持一致；</a:t>
            </a:r>
            <a:endParaRPr lang="en-US" altLang="zh-CN" sz="2000" dirty="0"/>
          </a:p>
          <a:p>
            <a:endParaRPr lang="zh-CN" altLang="en-US" dirty="0"/>
          </a:p>
          <a:p>
            <a:endParaRPr lang="en-US" altLang="zh-CN" dirty="0"/>
          </a:p>
          <a:p>
            <a:endParaRPr lang="zh-CN" altLang="en-US" dirty="0"/>
          </a:p>
          <a:p>
            <a:endParaRPr lang="zh-CN" altLang="en-US" dirty="0"/>
          </a:p>
        </p:txBody>
      </p:sp>
      <p:pic>
        <p:nvPicPr>
          <p:cNvPr id="3" name="图片 2"/>
          <p:cNvPicPr>
            <a:picLocks noChangeAspect="1"/>
          </p:cNvPicPr>
          <p:nvPr/>
        </p:nvPicPr>
        <p:blipFill>
          <a:blip r:embed="rId2"/>
          <a:stretch>
            <a:fillRect/>
          </a:stretch>
        </p:blipFill>
        <p:spPr>
          <a:xfrm>
            <a:off x="974138" y="2223030"/>
            <a:ext cx="8498335" cy="2424510"/>
          </a:xfrm>
          <a:prstGeom prst="rect">
            <a:avLst/>
          </a:prstGeom>
        </p:spPr>
      </p:pic>
    </p:spTree>
    <p:extLst>
      <p:ext uri="{BB962C8B-B14F-4D97-AF65-F5344CB8AC3E}">
        <p14:creationId xmlns:p14="http://schemas.microsoft.com/office/powerpoint/2010/main" val="2248092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168346" y="254000"/>
            <a:ext cx="802365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04</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机器人</a:t>
            </a:r>
            <a:r>
              <a:rPr lang="en-US" altLang="zh-CN" sz="2400" dirty="0">
                <a:solidFill>
                  <a:srgbClr val="044875"/>
                </a:solidFill>
                <a:latin typeface="微软雅黑" panose="020B0503020204020204" pitchFamily="34" charset="-122"/>
                <a:ea typeface="微软雅黑" panose="020B0503020204020204" pitchFamily="34" charset="-122"/>
              </a:rPr>
              <a:t>ID</a:t>
            </a:r>
            <a:r>
              <a:rPr lang="zh-CN" altLang="en-US" sz="2400" dirty="0">
                <a:solidFill>
                  <a:srgbClr val="044875"/>
                </a:solidFill>
                <a:latin typeface="微软雅黑" panose="020B0503020204020204" pitchFamily="34" charset="-122"/>
                <a:ea typeface="微软雅黑" panose="020B0503020204020204" pitchFamily="34" charset="-122"/>
              </a:rPr>
              <a:t>设置</a:t>
            </a:r>
          </a:p>
        </p:txBody>
      </p:sp>
      <p:sp>
        <p:nvSpPr>
          <p:cNvPr id="2" name="文本框 1"/>
          <p:cNvSpPr txBox="1"/>
          <p:nvPr/>
        </p:nvSpPr>
        <p:spPr>
          <a:xfrm>
            <a:off x="238897" y="662640"/>
            <a:ext cx="11738919" cy="6924973"/>
          </a:xfrm>
          <a:prstGeom prst="rect">
            <a:avLst/>
          </a:prstGeom>
          <a:noFill/>
        </p:spPr>
        <p:txBody>
          <a:bodyPr wrap="square" rtlCol="0">
            <a:spAutoFit/>
          </a:bodyPr>
          <a:lstStyle/>
          <a:p>
            <a:r>
              <a:rPr lang="zh-CN" altLang="en-US" sz="2400" dirty="0"/>
              <a:t>装甲模块安装合规范：</a:t>
            </a:r>
          </a:p>
          <a:p>
            <a:r>
              <a:rPr lang="zh-CN" altLang="en-US" b="1" dirty="0"/>
              <a:t>支架：</a:t>
            </a:r>
          </a:p>
          <a:p>
            <a:pPr>
              <a:lnSpc>
                <a:spcPct val="150000"/>
              </a:lnSpc>
            </a:pPr>
            <a:r>
              <a:rPr lang="zh-CN" altLang="en-US" sz="2000" dirty="0"/>
              <a:t>只能采用官方提供的支架进行安装，采用</a:t>
            </a:r>
            <a:r>
              <a:rPr lang="en-US" altLang="zh-CN" sz="2000" dirty="0"/>
              <a:t>M4</a:t>
            </a:r>
            <a:r>
              <a:rPr lang="zh-CN" altLang="en-US" sz="2000" dirty="0"/>
              <a:t>螺丝固定，安装具有一定刚度</a:t>
            </a:r>
            <a:endParaRPr lang="en-US" altLang="zh-CN" sz="2000" dirty="0"/>
          </a:p>
          <a:p>
            <a:pPr>
              <a:lnSpc>
                <a:spcPct val="150000"/>
              </a:lnSpc>
            </a:pPr>
            <a:r>
              <a:rPr lang="zh-CN" altLang="en-US" sz="2000" dirty="0"/>
              <a:t>（子弹攻击时不能发生相对位移）</a:t>
            </a:r>
          </a:p>
          <a:p>
            <a:pPr>
              <a:lnSpc>
                <a:spcPct val="150000"/>
              </a:lnSpc>
            </a:pPr>
            <a:r>
              <a:rPr lang="zh-CN" altLang="en-US" sz="2000" dirty="0"/>
              <a:t>装甲安装方式如图</a:t>
            </a:r>
            <a:endParaRPr lang="en-US" altLang="zh-CN" sz="2000" dirty="0"/>
          </a:p>
          <a:p>
            <a:endParaRPr lang="en-US" altLang="zh-CN" dirty="0"/>
          </a:p>
          <a:p>
            <a:endParaRPr lang="zh-CN" altLang="en-US" dirty="0"/>
          </a:p>
          <a:p>
            <a:r>
              <a:rPr lang="zh-CN" altLang="en-US" b="1" dirty="0"/>
              <a:t>侧面装甲安装方式</a:t>
            </a:r>
            <a:r>
              <a:rPr lang="zh-CN" altLang="en-US" dirty="0"/>
              <a:t>：</a:t>
            </a:r>
            <a:endParaRPr lang="en-US" altLang="zh-CN" dirty="0"/>
          </a:p>
          <a:p>
            <a:endParaRPr lang="zh-CN" altLang="en-US" dirty="0"/>
          </a:p>
          <a:p>
            <a:pPr>
              <a:lnSpc>
                <a:spcPct val="150000"/>
              </a:lnSpc>
            </a:pPr>
            <a:r>
              <a:rPr lang="zh-CN" altLang="en-US" sz="2000" dirty="0"/>
              <a:t>前后和左右装甲连线相互垂直；前后和左右装甲的连线穿过几何中心，左右和前后装甲的连线允许偏离几何中心（</a:t>
            </a:r>
            <a:r>
              <a:rPr lang="en-US" altLang="zh-CN" sz="2000" dirty="0"/>
              <a:t>±50mm</a:t>
            </a:r>
            <a:r>
              <a:rPr lang="zh-CN" altLang="en-US" sz="2000" dirty="0"/>
              <a:t>）；装甲法向量在</a:t>
            </a:r>
            <a:r>
              <a:rPr lang="en-US" altLang="zh-CN" sz="2000" dirty="0"/>
              <a:t>XY</a:t>
            </a:r>
            <a:r>
              <a:rPr lang="zh-CN" altLang="en-US" sz="2000" dirty="0"/>
              <a:t>平面的投影必须是</a:t>
            </a:r>
            <a:r>
              <a:rPr lang="en-US" altLang="zh-CN" sz="2000" dirty="0"/>
              <a:t>±X</a:t>
            </a:r>
            <a:r>
              <a:rPr lang="zh-CN" altLang="en-US" sz="2000" dirty="0"/>
              <a:t>轴，</a:t>
            </a:r>
            <a:r>
              <a:rPr lang="en-US" altLang="zh-CN" sz="2000" dirty="0"/>
              <a:t>±Y</a:t>
            </a:r>
            <a:r>
              <a:rPr lang="zh-CN" altLang="en-US" sz="2000" dirty="0"/>
              <a:t>轴；</a:t>
            </a:r>
          </a:p>
          <a:p>
            <a:pPr>
              <a:lnSpc>
                <a:spcPct val="150000"/>
              </a:lnSpc>
            </a:pPr>
            <a:r>
              <a:rPr lang="zh-CN" altLang="en-US" sz="2000" dirty="0"/>
              <a:t>受力面和支架必须稳固刚性连接，支架底部安装面必须与</a:t>
            </a:r>
            <a:r>
              <a:rPr lang="en-US" altLang="zh-CN" sz="2000" dirty="0"/>
              <a:t>XY</a:t>
            </a:r>
            <a:r>
              <a:rPr lang="zh-CN" altLang="en-US" sz="2000" dirty="0"/>
              <a:t>面平行；</a:t>
            </a:r>
          </a:p>
          <a:p>
            <a:pPr>
              <a:lnSpc>
                <a:spcPct val="150000"/>
              </a:lnSpc>
            </a:pPr>
            <a:r>
              <a:rPr lang="zh-CN" altLang="en-US" sz="2000" dirty="0"/>
              <a:t>步兵机器人和英雄机器人的装甲模块受攻击面下缘</a:t>
            </a:r>
            <a:r>
              <a:rPr lang="en-US" altLang="zh-CN" sz="2000" dirty="0"/>
              <a:t>105°</a:t>
            </a:r>
            <a:r>
              <a:rPr lang="zh-CN" altLang="en-US" sz="2000" dirty="0"/>
              <a:t>内不得被遮挡，装甲模块上、左、右边缘</a:t>
            </a:r>
            <a:r>
              <a:rPr lang="en-US" altLang="zh-CN" sz="2000" dirty="0"/>
              <a:t>145°</a:t>
            </a:r>
            <a:r>
              <a:rPr lang="zh-CN" altLang="en-US" sz="2000" dirty="0"/>
              <a:t>内不得被遮挡；</a:t>
            </a:r>
            <a:endParaRPr lang="en-US" altLang="zh-CN" sz="2000" dirty="0"/>
          </a:p>
          <a:p>
            <a:endParaRPr lang="en-US" altLang="zh-CN" dirty="0"/>
          </a:p>
          <a:p>
            <a:endParaRPr lang="en-US" altLang="zh-CN" dirty="0"/>
          </a:p>
          <a:p>
            <a:endParaRPr lang="en-US" altLang="zh-CN" dirty="0"/>
          </a:p>
          <a:p>
            <a:endParaRPr lang="zh-CN" altLang="en-US" dirty="0"/>
          </a:p>
          <a:p>
            <a:endParaRPr lang="zh-CN" altLang="en-US" dirty="0"/>
          </a:p>
        </p:txBody>
      </p:sp>
      <p:pic>
        <p:nvPicPr>
          <p:cNvPr id="5" name="图片 4"/>
          <p:cNvPicPr>
            <a:picLocks noChangeAspect="1"/>
          </p:cNvPicPr>
          <p:nvPr/>
        </p:nvPicPr>
        <p:blipFill>
          <a:blip r:embed="rId2"/>
          <a:stretch>
            <a:fillRect/>
          </a:stretch>
        </p:blipFill>
        <p:spPr>
          <a:xfrm>
            <a:off x="9501626" y="655794"/>
            <a:ext cx="2476190" cy="2523809"/>
          </a:xfrm>
          <a:prstGeom prst="rect">
            <a:avLst/>
          </a:prstGeom>
        </p:spPr>
      </p:pic>
    </p:spTree>
    <p:extLst>
      <p:ext uri="{BB962C8B-B14F-4D97-AF65-F5344CB8AC3E}">
        <p14:creationId xmlns:p14="http://schemas.microsoft.com/office/powerpoint/2010/main" val="4088363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168346" y="254000"/>
            <a:ext cx="802365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04</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机器人</a:t>
            </a:r>
            <a:r>
              <a:rPr lang="en-US" altLang="zh-CN" sz="2400" dirty="0">
                <a:solidFill>
                  <a:srgbClr val="044875"/>
                </a:solidFill>
                <a:latin typeface="微软雅黑" panose="020B0503020204020204" pitchFamily="34" charset="-122"/>
                <a:ea typeface="微软雅黑" panose="020B0503020204020204" pitchFamily="34" charset="-122"/>
              </a:rPr>
              <a:t>ID</a:t>
            </a:r>
            <a:r>
              <a:rPr lang="zh-CN" altLang="en-US" sz="2400" dirty="0">
                <a:solidFill>
                  <a:srgbClr val="044875"/>
                </a:solidFill>
                <a:latin typeface="微软雅黑" panose="020B0503020204020204" pitchFamily="34" charset="-122"/>
                <a:ea typeface="微软雅黑" panose="020B0503020204020204" pitchFamily="34" charset="-122"/>
              </a:rPr>
              <a:t>设置</a:t>
            </a:r>
          </a:p>
        </p:txBody>
      </p:sp>
      <p:sp>
        <p:nvSpPr>
          <p:cNvPr id="2" name="文本框 1"/>
          <p:cNvSpPr txBox="1"/>
          <p:nvPr/>
        </p:nvSpPr>
        <p:spPr>
          <a:xfrm>
            <a:off x="453081" y="893460"/>
            <a:ext cx="11738919" cy="4431983"/>
          </a:xfrm>
          <a:prstGeom prst="rect">
            <a:avLst/>
          </a:prstGeom>
          <a:noFill/>
        </p:spPr>
        <p:txBody>
          <a:bodyPr wrap="square" rtlCol="0">
            <a:spAutoFit/>
          </a:bodyPr>
          <a:lstStyle/>
          <a:p>
            <a:endParaRPr lang="en-US" altLang="zh-CN" dirty="0"/>
          </a:p>
          <a:p>
            <a:pPr>
              <a:lnSpc>
                <a:spcPct val="150000"/>
              </a:lnSpc>
            </a:pPr>
            <a:r>
              <a:rPr lang="zh-CN" altLang="en-US" sz="2000" dirty="0" smtClean="0"/>
              <a:t>装甲</a:t>
            </a:r>
            <a:r>
              <a:rPr lang="zh-CN" altLang="en-US" sz="2000" dirty="0"/>
              <a:t>模块受攻击面下边缘 </a:t>
            </a:r>
            <a:r>
              <a:rPr lang="en-US" altLang="zh-CN" sz="2000" dirty="0"/>
              <a:t>105°</a:t>
            </a:r>
            <a:r>
              <a:rPr lang="zh-CN" altLang="en-US" sz="2000" dirty="0"/>
              <a:t>内不得被遮挡。</a:t>
            </a:r>
            <a:endParaRPr lang="en-US" altLang="zh-CN" sz="2000" dirty="0"/>
          </a:p>
          <a:p>
            <a:pPr>
              <a:lnSpc>
                <a:spcPct val="150000"/>
              </a:lnSpc>
            </a:pPr>
            <a:r>
              <a:rPr lang="zh-CN" altLang="en-US" sz="2000" dirty="0" smtClean="0"/>
              <a:t>所有</a:t>
            </a:r>
            <a:r>
              <a:rPr lang="zh-CN" altLang="en-US" sz="2000" dirty="0"/>
              <a:t>的装甲模块下方的机器人外边缘与装甲模块下边缘的垂直距离小于 </a:t>
            </a:r>
            <a:r>
              <a:rPr lang="en-US" altLang="zh-CN" sz="2000" dirty="0"/>
              <a:t>100mm</a:t>
            </a:r>
            <a:r>
              <a:rPr lang="zh-CN" altLang="en-US" sz="2000" dirty="0"/>
              <a:t>。 </a:t>
            </a:r>
            <a:endParaRPr lang="en-US" altLang="zh-CN" sz="2000" dirty="0"/>
          </a:p>
          <a:p>
            <a:pPr>
              <a:lnSpc>
                <a:spcPct val="150000"/>
              </a:lnSpc>
            </a:pPr>
            <a:r>
              <a:rPr lang="zh-CN" altLang="en-US" sz="2000" dirty="0"/>
              <a:t>四块装甲</a:t>
            </a:r>
            <a:r>
              <a:rPr lang="zh-CN" altLang="en-US" sz="2000" dirty="0" smtClean="0"/>
              <a:t>模块上</a:t>
            </a:r>
            <a:r>
              <a:rPr lang="zh-CN" altLang="en-US" sz="2000" dirty="0"/>
              <a:t>、左、右边缘 </a:t>
            </a:r>
            <a:r>
              <a:rPr lang="en-US" altLang="zh-CN" sz="2000" dirty="0"/>
              <a:t>145°</a:t>
            </a:r>
            <a:r>
              <a:rPr lang="zh-CN" altLang="en-US" sz="2000" dirty="0"/>
              <a:t>内不被遮挡，</a:t>
            </a:r>
            <a:endParaRPr lang="en-US" altLang="zh-CN" sz="2000" dirty="0"/>
          </a:p>
          <a:p>
            <a:pPr>
              <a:lnSpc>
                <a:spcPct val="150000"/>
              </a:lnSpc>
            </a:pPr>
            <a:r>
              <a:rPr lang="zh-CN" altLang="en-US" sz="2000" dirty="0" smtClean="0"/>
              <a:t>工程机器人允许</a:t>
            </a:r>
            <a:r>
              <a:rPr lang="zh-CN" altLang="en-US" sz="2000" dirty="0"/>
              <a:t>有至多一块装甲模块可以在受攻击面上、 左、 右边缘的 </a:t>
            </a:r>
            <a:r>
              <a:rPr lang="en-US" altLang="zh-CN" sz="2000" dirty="0"/>
              <a:t>145°</a:t>
            </a:r>
            <a:r>
              <a:rPr lang="zh-CN" altLang="en-US" sz="2000" dirty="0"/>
              <a:t>内发生有条件遮挡，</a:t>
            </a:r>
            <a:endParaRPr lang="en-US" altLang="zh-CN" sz="2000" dirty="0"/>
          </a:p>
          <a:p>
            <a:pPr>
              <a:lnSpc>
                <a:spcPct val="150000"/>
              </a:lnSpc>
            </a:pPr>
            <a:r>
              <a:rPr lang="zh-CN" altLang="en-US" sz="2000" dirty="0"/>
              <a:t>遮挡条件为：在该装甲模块受攻击面所在的平面上，</a:t>
            </a:r>
            <a:endParaRPr lang="en-US" altLang="zh-CN" sz="2000" dirty="0"/>
          </a:p>
          <a:p>
            <a:pPr>
              <a:lnSpc>
                <a:spcPct val="150000"/>
              </a:lnSpc>
            </a:pPr>
            <a:r>
              <a:rPr lang="zh-CN" altLang="en-US" sz="2000" dirty="0"/>
              <a:t>距离装甲模块的上边缘大于 </a:t>
            </a:r>
            <a:r>
              <a:rPr lang="en-US" altLang="zh-CN" sz="2000" dirty="0"/>
              <a:t>215mm</a:t>
            </a:r>
            <a:r>
              <a:rPr lang="zh-CN" altLang="en-US" sz="2000" dirty="0"/>
              <a:t>，</a:t>
            </a:r>
            <a:r>
              <a:rPr lang="zh-CN" altLang="en-US" sz="2000" b="1" dirty="0">
                <a:solidFill>
                  <a:srgbClr val="FF0000"/>
                </a:solidFill>
              </a:rPr>
              <a:t>或</a:t>
            </a:r>
            <a:r>
              <a:rPr lang="zh-CN" altLang="en-US" sz="2000" dirty="0"/>
              <a:t>距离左、右边缘大于 </a:t>
            </a:r>
            <a:r>
              <a:rPr lang="en-US" altLang="zh-CN" sz="2000" dirty="0"/>
              <a:t>170mm </a:t>
            </a:r>
            <a:r>
              <a:rPr lang="zh-CN" altLang="en-US" sz="2000" dirty="0"/>
              <a:t>可以发生遮挡， 即下图阴影部分不可被遮挡。</a:t>
            </a:r>
          </a:p>
          <a:p>
            <a:endParaRPr lang="en-US" altLang="zh-CN" dirty="0"/>
          </a:p>
          <a:p>
            <a:endParaRPr lang="zh-CN" altLang="en-US" dirty="0"/>
          </a:p>
          <a:p>
            <a:endParaRPr lang="zh-CN" altLang="en-US" dirty="0"/>
          </a:p>
        </p:txBody>
      </p:sp>
      <p:pic>
        <p:nvPicPr>
          <p:cNvPr id="3" name="图片 2"/>
          <p:cNvPicPr>
            <a:picLocks noChangeAspect="1"/>
          </p:cNvPicPr>
          <p:nvPr/>
        </p:nvPicPr>
        <p:blipFill>
          <a:blip r:embed="rId2"/>
          <a:stretch>
            <a:fillRect/>
          </a:stretch>
        </p:blipFill>
        <p:spPr>
          <a:xfrm>
            <a:off x="1911826" y="4129609"/>
            <a:ext cx="4200000" cy="2190476"/>
          </a:xfrm>
          <a:prstGeom prst="rect">
            <a:avLst/>
          </a:prstGeom>
        </p:spPr>
      </p:pic>
      <p:pic>
        <p:nvPicPr>
          <p:cNvPr id="4" name="图片 3"/>
          <p:cNvPicPr>
            <a:picLocks noChangeAspect="1"/>
          </p:cNvPicPr>
          <p:nvPr/>
        </p:nvPicPr>
        <p:blipFill>
          <a:blip r:embed="rId3"/>
          <a:stretch>
            <a:fillRect/>
          </a:stretch>
        </p:blipFill>
        <p:spPr>
          <a:xfrm>
            <a:off x="6441989" y="4052120"/>
            <a:ext cx="4070785" cy="2327260"/>
          </a:xfrm>
          <a:prstGeom prst="rect">
            <a:avLst/>
          </a:prstGeom>
        </p:spPr>
      </p:pic>
    </p:spTree>
    <p:extLst>
      <p:ext uri="{BB962C8B-B14F-4D97-AF65-F5344CB8AC3E}">
        <p14:creationId xmlns:p14="http://schemas.microsoft.com/office/powerpoint/2010/main" val="1442159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77514" y="254000"/>
            <a:ext cx="8814487"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04</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机器人</a:t>
            </a:r>
            <a:r>
              <a:rPr lang="en-US" altLang="zh-CN" sz="2400" dirty="0">
                <a:solidFill>
                  <a:srgbClr val="044875"/>
                </a:solidFill>
                <a:latin typeface="微软雅黑" panose="020B0503020204020204" pitchFamily="34" charset="-122"/>
                <a:ea typeface="微软雅黑" panose="020B0503020204020204" pitchFamily="34" charset="-122"/>
              </a:rPr>
              <a:t>ID</a:t>
            </a:r>
            <a:r>
              <a:rPr lang="zh-CN" altLang="en-US" sz="2400" dirty="0">
                <a:solidFill>
                  <a:srgbClr val="044875"/>
                </a:solidFill>
                <a:latin typeface="微软雅黑" panose="020B0503020204020204" pitchFamily="34" charset="-122"/>
                <a:ea typeface="微软雅黑" panose="020B0503020204020204" pitchFamily="34" charset="-122"/>
              </a:rPr>
              <a:t>设置</a:t>
            </a:r>
          </a:p>
        </p:txBody>
      </p:sp>
      <p:sp>
        <p:nvSpPr>
          <p:cNvPr id="2" name="文本框 1"/>
          <p:cNvSpPr txBox="1"/>
          <p:nvPr/>
        </p:nvSpPr>
        <p:spPr>
          <a:xfrm>
            <a:off x="612189" y="946725"/>
            <a:ext cx="11738919" cy="2773195"/>
          </a:xfrm>
          <a:prstGeom prst="rect">
            <a:avLst/>
          </a:prstGeom>
          <a:noFill/>
        </p:spPr>
        <p:txBody>
          <a:bodyPr wrap="square" rtlCol="0">
            <a:spAutoFit/>
          </a:bodyPr>
          <a:lstStyle/>
          <a:p>
            <a:pPr>
              <a:lnSpc>
                <a:spcPct val="150000"/>
              </a:lnSpc>
            </a:pPr>
            <a:r>
              <a:rPr lang="zh-CN" altLang="en-US" sz="2000" dirty="0"/>
              <a:t>哨兵机器人装甲模块受攻击面 </a:t>
            </a:r>
            <a:r>
              <a:rPr lang="en-US" altLang="zh-CN" sz="2000" dirty="0"/>
              <a:t>145°</a:t>
            </a:r>
            <a:r>
              <a:rPr lang="zh-CN" altLang="en-US" sz="2000" dirty="0"/>
              <a:t>内不得被遮挡</a:t>
            </a:r>
          </a:p>
          <a:p>
            <a:pPr>
              <a:lnSpc>
                <a:spcPct val="150000"/>
              </a:lnSpc>
            </a:pPr>
            <a:r>
              <a:rPr lang="zh-CN" altLang="en-US" sz="2000" dirty="0"/>
              <a:t>步兵机器人，变形前后侧面装甲下沿高度必须在</a:t>
            </a:r>
            <a:r>
              <a:rPr lang="en-US" altLang="zh-CN" sz="2000" dirty="0"/>
              <a:t>60~150mm</a:t>
            </a:r>
            <a:r>
              <a:rPr lang="zh-CN" altLang="en-US" sz="2000" dirty="0"/>
              <a:t>；</a:t>
            </a:r>
            <a:endParaRPr lang="en-US" altLang="zh-CN" sz="2000" dirty="0"/>
          </a:p>
          <a:p>
            <a:pPr>
              <a:lnSpc>
                <a:spcPct val="150000"/>
              </a:lnSpc>
            </a:pPr>
            <a:r>
              <a:rPr lang="zh-CN" altLang="en-US" sz="2000" dirty="0"/>
              <a:t>工程：变形前后</a:t>
            </a:r>
            <a:r>
              <a:rPr lang="en-US" altLang="zh-CN" sz="2000" dirty="0"/>
              <a:t>60-400mm</a:t>
            </a:r>
            <a:r>
              <a:rPr lang="zh-CN" altLang="en-US" sz="2000" dirty="0"/>
              <a:t>；</a:t>
            </a:r>
            <a:endParaRPr lang="en-US" altLang="zh-CN" sz="2000" dirty="0"/>
          </a:p>
          <a:p>
            <a:pPr>
              <a:lnSpc>
                <a:spcPct val="150000"/>
              </a:lnSpc>
            </a:pPr>
            <a:r>
              <a:rPr lang="zh-CN" altLang="en-US" sz="2000" dirty="0"/>
              <a:t>英雄：变形前后装甲下沿高度必须在</a:t>
            </a:r>
            <a:r>
              <a:rPr lang="en-US" altLang="zh-CN" sz="2000" dirty="0"/>
              <a:t>60-200mm</a:t>
            </a:r>
            <a:r>
              <a:rPr lang="zh-CN" altLang="en-US" sz="2000" dirty="0"/>
              <a:t>；</a:t>
            </a:r>
            <a:endParaRPr lang="en-US" altLang="zh-CN" sz="2000" dirty="0"/>
          </a:p>
          <a:p>
            <a:pPr>
              <a:lnSpc>
                <a:spcPct val="150000"/>
              </a:lnSpc>
            </a:pPr>
            <a:r>
              <a:rPr lang="zh-CN" altLang="en-US" sz="2000" dirty="0"/>
              <a:t>英雄、工程机器人任意两个装甲模块的下边沿在</a:t>
            </a:r>
            <a:r>
              <a:rPr lang="en-US" altLang="zh-CN" sz="2000" dirty="0"/>
              <a:t>Z </a:t>
            </a:r>
            <a:r>
              <a:rPr lang="zh-CN" altLang="en-US" sz="2000" dirty="0"/>
              <a:t>轴方向的高度差不超过 </a:t>
            </a:r>
            <a:r>
              <a:rPr lang="en-US" altLang="zh-CN" sz="2000" dirty="0"/>
              <a:t>100mm</a:t>
            </a:r>
            <a:r>
              <a:rPr lang="zh-CN" altLang="en-US" sz="2000" dirty="0"/>
              <a:t>；</a:t>
            </a:r>
            <a:endParaRPr lang="en-US" altLang="zh-CN" sz="2000" dirty="0"/>
          </a:p>
          <a:p>
            <a:pPr>
              <a:lnSpc>
                <a:spcPct val="150000"/>
              </a:lnSpc>
            </a:pPr>
            <a:endParaRPr lang="zh-CN" altLang="en-US" dirty="0"/>
          </a:p>
        </p:txBody>
      </p:sp>
    </p:spTree>
    <p:extLst>
      <p:ext uri="{BB962C8B-B14F-4D97-AF65-F5344CB8AC3E}">
        <p14:creationId xmlns:p14="http://schemas.microsoft.com/office/powerpoint/2010/main" val="3824518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77514" y="254000"/>
            <a:ext cx="8814487"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04</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机器人</a:t>
            </a:r>
            <a:r>
              <a:rPr lang="en-US" altLang="zh-CN" sz="2400" dirty="0">
                <a:solidFill>
                  <a:srgbClr val="044875"/>
                </a:solidFill>
                <a:latin typeface="微软雅黑" panose="020B0503020204020204" pitchFamily="34" charset="-122"/>
                <a:ea typeface="微软雅黑" panose="020B0503020204020204" pitchFamily="34" charset="-122"/>
              </a:rPr>
              <a:t>ID</a:t>
            </a:r>
            <a:r>
              <a:rPr lang="zh-CN" altLang="en-US" sz="2400" dirty="0">
                <a:solidFill>
                  <a:srgbClr val="044875"/>
                </a:solidFill>
                <a:latin typeface="微软雅黑" panose="020B0503020204020204" pitchFamily="34" charset="-122"/>
                <a:ea typeface="微软雅黑" panose="020B0503020204020204" pitchFamily="34" charset="-122"/>
              </a:rPr>
              <a:t>设置</a:t>
            </a:r>
          </a:p>
        </p:txBody>
      </p:sp>
      <p:sp>
        <p:nvSpPr>
          <p:cNvPr id="2" name="文本框 1"/>
          <p:cNvSpPr txBox="1"/>
          <p:nvPr/>
        </p:nvSpPr>
        <p:spPr>
          <a:xfrm>
            <a:off x="612189" y="662640"/>
            <a:ext cx="11738919" cy="4148443"/>
          </a:xfrm>
          <a:prstGeom prst="rect">
            <a:avLst/>
          </a:prstGeom>
          <a:noFill/>
        </p:spPr>
        <p:txBody>
          <a:bodyPr wrap="square" rtlCol="0">
            <a:spAutoFit/>
          </a:bodyPr>
          <a:lstStyle/>
          <a:p>
            <a:pPr>
              <a:lnSpc>
                <a:spcPct val="150000"/>
              </a:lnSpc>
            </a:pPr>
            <a:endParaRPr lang="zh-CN" altLang="en-US" dirty="0"/>
          </a:p>
          <a:p>
            <a:pPr>
              <a:lnSpc>
                <a:spcPct val="150000"/>
              </a:lnSpc>
            </a:pPr>
            <a:r>
              <a:rPr lang="zh-CN" altLang="en-US" sz="2000" dirty="0"/>
              <a:t>哨兵机器人两块大装甲，装甲模块的长边需要与轨道直线段平行；</a:t>
            </a:r>
            <a:endParaRPr lang="en-US" altLang="zh-CN" sz="2000" dirty="0"/>
          </a:p>
          <a:p>
            <a:pPr>
              <a:lnSpc>
                <a:spcPct val="150000"/>
              </a:lnSpc>
            </a:pPr>
            <a:r>
              <a:rPr lang="zh-CN" altLang="en-US" sz="2000" dirty="0"/>
              <a:t>装甲模块的上沿在轨道上表面所在平面</a:t>
            </a:r>
            <a:r>
              <a:rPr lang="en-US" altLang="zh-CN" sz="2000" dirty="0"/>
              <a:t>±100mm</a:t>
            </a:r>
            <a:r>
              <a:rPr lang="zh-CN" altLang="en-US" sz="2000" dirty="0"/>
              <a:t>内；</a:t>
            </a:r>
            <a:endParaRPr lang="en-US" altLang="zh-CN" sz="2000" dirty="0"/>
          </a:p>
          <a:p>
            <a:pPr>
              <a:lnSpc>
                <a:spcPct val="150000"/>
              </a:lnSpc>
            </a:pPr>
            <a:r>
              <a:rPr lang="zh-CN" altLang="en-US" sz="2000" dirty="0"/>
              <a:t>受打击面与赛场地面成</a:t>
            </a:r>
            <a:r>
              <a:rPr lang="en-US" altLang="zh-CN" sz="2000" dirty="0"/>
              <a:t>75°</a:t>
            </a:r>
            <a:r>
              <a:rPr lang="zh-CN" altLang="en-US" sz="2000" dirty="0"/>
              <a:t>夹角；</a:t>
            </a:r>
            <a:endParaRPr lang="en-US" altLang="zh-CN" sz="2000" dirty="0"/>
          </a:p>
          <a:p>
            <a:pPr>
              <a:lnSpc>
                <a:spcPct val="150000"/>
              </a:lnSpc>
            </a:pPr>
            <a:r>
              <a:rPr lang="zh-CN" altLang="en-US" sz="2000" dirty="0"/>
              <a:t>受打击面法线指向地面；</a:t>
            </a:r>
            <a:endParaRPr lang="en-US" altLang="zh-CN" sz="2000" dirty="0"/>
          </a:p>
          <a:p>
            <a:pPr>
              <a:lnSpc>
                <a:spcPct val="150000"/>
              </a:lnSpc>
            </a:pPr>
            <a:r>
              <a:rPr lang="zh-CN" altLang="en-US" sz="2000" dirty="0"/>
              <a:t>变形前后装甲相对于轨道平面的高度不能发生变化；</a:t>
            </a:r>
            <a:endParaRPr lang="en-US" altLang="zh-CN" sz="2000" dirty="0"/>
          </a:p>
          <a:p>
            <a:pPr>
              <a:lnSpc>
                <a:spcPct val="150000"/>
              </a:lnSpc>
            </a:pPr>
            <a:r>
              <a:rPr lang="zh-CN" altLang="en-US" sz="2000" dirty="0"/>
              <a:t>也不能与机器人挂载机构发生水平移动； </a:t>
            </a:r>
          </a:p>
          <a:p>
            <a:pPr>
              <a:lnSpc>
                <a:spcPct val="150000"/>
              </a:lnSpc>
            </a:pPr>
            <a:r>
              <a:rPr lang="zh-CN" altLang="en-US" sz="2000" dirty="0"/>
              <a:t>任何时候任意一块装甲不可相对于机器人整体质量中心发生连续、往复的快速移动，</a:t>
            </a:r>
            <a:endParaRPr lang="en-US" altLang="zh-CN" sz="2000" dirty="0"/>
          </a:p>
          <a:p>
            <a:pPr>
              <a:lnSpc>
                <a:spcPct val="150000"/>
              </a:lnSpc>
            </a:pPr>
            <a:r>
              <a:rPr lang="zh-CN" altLang="en-US" sz="2000" dirty="0"/>
              <a:t>短时间移动速度不能超过</a:t>
            </a:r>
            <a:r>
              <a:rPr lang="en-US" altLang="zh-CN" sz="2000" dirty="0"/>
              <a:t>0.5m/s;</a:t>
            </a:r>
          </a:p>
        </p:txBody>
      </p:sp>
    </p:spTree>
    <p:extLst>
      <p:ext uri="{BB962C8B-B14F-4D97-AF65-F5344CB8AC3E}">
        <p14:creationId xmlns:p14="http://schemas.microsoft.com/office/powerpoint/2010/main" val="670548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77514" y="254000"/>
            <a:ext cx="8814487"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04</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机器人</a:t>
            </a:r>
            <a:r>
              <a:rPr lang="en-US" altLang="zh-CN" sz="2400" dirty="0">
                <a:solidFill>
                  <a:srgbClr val="044875"/>
                </a:solidFill>
                <a:latin typeface="微软雅黑" panose="020B0503020204020204" pitchFamily="34" charset="-122"/>
                <a:ea typeface="微软雅黑" panose="020B0503020204020204" pitchFamily="34" charset="-122"/>
              </a:rPr>
              <a:t>ID</a:t>
            </a:r>
            <a:r>
              <a:rPr lang="zh-CN" altLang="en-US" sz="2400" dirty="0">
                <a:solidFill>
                  <a:srgbClr val="044875"/>
                </a:solidFill>
                <a:latin typeface="微软雅黑" panose="020B0503020204020204" pitchFamily="34" charset="-122"/>
                <a:ea typeface="微软雅黑" panose="020B0503020204020204" pitchFamily="34" charset="-122"/>
              </a:rPr>
              <a:t>设置</a:t>
            </a:r>
          </a:p>
        </p:txBody>
      </p:sp>
      <p:sp>
        <p:nvSpPr>
          <p:cNvPr id="2" name="文本框 1"/>
          <p:cNvSpPr txBox="1"/>
          <p:nvPr/>
        </p:nvSpPr>
        <p:spPr>
          <a:xfrm>
            <a:off x="453081" y="1585918"/>
            <a:ext cx="11738919" cy="3139321"/>
          </a:xfrm>
          <a:prstGeom prst="rect">
            <a:avLst/>
          </a:prstGeom>
          <a:noFill/>
        </p:spPr>
        <p:txBody>
          <a:bodyPr wrap="square" rtlCol="0">
            <a:spAutoFit/>
          </a:bodyPr>
          <a:lstStyle/>
          <a:p>
            <a:pPr>
              <a:lnSpc>
                <a:spcPct val="150000"/>
              </a:lnSpc>
            </a:pPr>
            <a:r>
              <a:rPr lang="zh-CN" altLang="en-US" sz="2000" dirty="0"/>
              <a:t>四块侧面装甲整体几何中心和发射机构水平发射管中轴线水平面之间的相对位置不能发生变化</a:t>
            </a:r>
          </a:p>
          <a:p>
            <a:pPr>
              <a:lnSpc>
                <a:spcPct val="150000"/>
              </a:lnSpc>
            </a:pPr>
            <a:r>
              <a:rPr lang="zh-CN" altLang="en-US" sz="2000" dirty="0"/>
              <a:t>自行设计的保护装甲不得与装甲模块打击面有任何接触；</a:t>
            </a:r>
          </a:p>
          <a:p>
            <a:pPr>
              <a:lnSpc>
                <a:spcPct val="150000"/>
              </a:lnSpc>
            </a:pPr>
            <a:r>
              <a:rPr lang="zh-CN" altLang="en-US" sz="2000" dirty="0"/>
              <a:t>步兵、英雄以及工程面向并紧靠竖直刚性平面（墙壁）时，装甲模块不直接接触该刚性平面（墙壁）</a:t>
            </a:r>
          </a:p>
          <a:p>
            <a:pPr>
              <a:lnSpc>
                <a:spcPct val="150000"/>
              </a:lnSpc>
            </a:pPr>
            <a:r>
              <a:rPr lang="zh-CN" altLang="en-US" sz="2000" dirty="0"/>
              <a:t>不得在装甲模块上投射灯光，</a:t>
            </a:r>
            <a:endParaRPr lang="en-US" altLang="zh-CN" sz="2000" dirty="0"/>
          </a:p>
          <a:p>
            <a:pPr>
              <a:lnSpc>
                <a:spcPct val="150000"/>
              </a:lnSpc>
            </a:pPr>
            <a:r>
              <a:rPr lang="zh-CN" altLang="en-US" sz="2000" dirty="0"/>
              <a:t>不得在机器人机身上安装任何通过反射或折射装甲模块两侧灯光，</a:t>
            </a:r>
            <a:endParaRPr lang="en-US" altLang="zh-CN" sz="2000" dirty="0"/>
          </a:p>
          <a:p>
            <a:pPr>
              <a:lnSpc>
                <a:spcPct val="150000"/>
              </a:lnSpc>
            </a:pPr>
            <a:r>
              <a:rPr lang="zh-CN" altLang="en-US" sz="2000" dirty="0"/>
              <a:t>从而干扰装甲模块视觉特征识别的结构或设备。</a:t>
            </a:r>
          </a:p>
          <a:p>
            <a:endParaRPr lang="en-US" altLang="zh-CN" dirty="0"/>
          </a:p>
        </p:txBody>
      </p:sp>
    </p:spTree>
    <p:extLst>
      <p:ext uri="{BB962C8B-B14F-4D97-AF65-F5344CB8AC3E}">
        <p14:creationId xmlns:p14="http://schemas.microsoft.com/office/powerpoint/2010/main" val="2504677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77514" y="254000"/>
            <a:ext cx="8814487"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04</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机器人</a:t>
            </a:r>
            <a:r>
              <a:rPr lang="en-US" altLang="zh-CN" sz="2400" dirty="0">
                <a:solidFill>
                  <a:srgbClr val="044875"/>
                </a:solidFill>
                <a:latin typeface="微软雅黑" panose="020B0503020204020204" pitchFamily="34" charset="-122"/>
                <a:ea typeface="微软雅黑" panose="020B0503020204020204" pitchFamily="34" charset="-122"/>
              </a:rPr>
              <a:t>ID</a:t>
            </a:r>
            <a:r>
              <a:rPr lang="zh-CN" altLang="en-US" sz="2400" dirty="0">
                <a:solidFill>
                  <a:srgbClr val="044875"/>
                </a:solidFill>
                <a:latin typeface="微软雅黑" panose="020B0503020204020204" pitchFamily="34" charset="-122"/>
                <a:ea typeface="微软雅黑" panose="020B0503020204020204" pitchFamily="34" charset="-122"/>
              </a:rPr>
              <a:t>设置</a:t>
            </a:r>
          </a:p>
        </p:txBody>
      </p:sp>
      <p:sp>
        <p:nvSpPr>
          <p:cNvPr id="2" name="文本框 1"/>
          <p:cNvSpPr txBox="1"/>
          <p:nvPr/>
        </p:nvSpPr>
        <p:spPr>
          <a:xfrm>
            <a:off x="453081" y="1266321"/>
            <a:ext cx="11738919" cy="4148443"/>
          </a:xfrm>
          <a:prstGeom prst="rect">
            <a:avLst/>
          </a:prstGeom>
          <a:noFill/>
        </p:spPr>
        <p:txBody>
          <a:bodyPr wrap="square" rtlCol="0">
            <a:spAutoFit/>
          </a:bodyPr>
          <a:lstStyle/>
          <a:p>
            <a:pPr>
              <a:lnSpc>
                <a:spcPct val="150000"/>
              </a:lnSpc>
            </a:pPr>
            <a:r>
              <a:rPr lang="zh-CN" altLang="en-US" sz="2000" dirty="0"/>
              <a:t>正常工作：</a:t>
            </a:r>
          </a:p>
          <a:p>
            <a:pPr>
              <a:lnSpc>
                <a:spcPct val="150000"/>
              </a:lnSpc>
            </a:pPr>
            <a:r>
              <a:rPr lang="zh-CN" altLang="en-US" sz="2000" dirty="0"/>
              <a:t>敲击每一块装甲检查是否正常掉血。</a:t>
            </a:r>
            <a:endParaRPr lang="en-US" altLang="zh-CN" sz="2000" dirty="0"/>
          </a:p>
          <a:p>
            <a:pPr>
              <a:lnSpc>
                <a:spcPct val="150000"/>
              </a:lnSpc>
            </a:pPr>
            <a:endParaRPr lang="zh-CN" altLang="en-US" dirty="0"/>
          </a:p>
          <a:p>
            <a:pPr>
              <a:lnSpc>
                <a:spcPct val="150000"/>
              </a:lnSpc>
            </a:pPr>
            <a:r>
              <a:rPr lang="zh-CN" altLang="en-US" sz="2000" dirty="0"/>
              <a:t>定位模块安装规范：</a:t>
            </a:r>
          </a:p>
          <a:p>
            <a:pPr>
              <a:lnSpc>
                <a:spcPct val="150000"/>
              </a:lnSpc>
            </a:pPr>
            <a:r>
              <a:rPr lang="zh-CN" altLang="en-US" sz="2000" dirty="0"/>
              <a:t>定位模块的顶部朝上水平安装。 定位模块上方 </a:t>
            </a:r>
            <a:r>
              <a:rPr lang="en-US" altLang="zh-CN" sz="2000" dirty="0"/>
              <a:t>145°</a:t>
            </a:r>
            <a:r>
              <a:rPr lang="zh-CN" altLang="en-US" sz="2000" dirty="0"/>
              <a:t>内不得被导体遮挡</a:t>
            </a:r>
          </a:p>
          <a:p>
            <a:pPr>
              <a:lnSpc>
                <a:spcPct val="150000"/>
              </a:lnSpc>
            </a:pPr>
            <a:r>
              <a:rPr lang="zh-CN" altLang="en-US" sz="2000" dirty="0"/>
              <a:t>空中机器人简化安装要求，其定位模块在上述安装规范下，</a:t>
            </a:r>
            <a:endParaRPr lang="en-US" altLang="zh-CN" sz="2000" dirty="0"/>
          </a:p>
          <a:p>
            <a:pPr>
              <a:lnSpc>
                <a:spcPct val="150000"/>
              </a:lnSpc>
            </a:pPr>
            <a:r>
              <a:rPr lang="zh-CN" altLang="en-US" sz="2000" dirty="0"/>
              <a:t>至多允许前后左右四个水平方向中的一个方向水平延伸 </a:t>
            </a:r>
            <a:r>
              <a:rPr lang="en-US" altLang="zh-CN" sz="2000" dirty="0"/>
              <a:t>100mm </a:t>
            </a:r>
            <a:r>
              <a:rPr lang="zh-CN" altLang="en-US" sz="2000" dirty="0"/>
              <a:t>外有导体遮挡。</a:t>
            </a:r>
          </a:p>
          <a:p>
            <a:pPr>
              <a:lnSpc>
                <a:spcPct val="150000"/>
              </a:lnSpc>
            </a:pPr>
            <a:r>
              <a:rPr lang="zh-CN" altLang="en-US" sz="2000" dirty="0"/>
              <a:t>安装位置离电机、相机图传模块、带磁性或运行过程中会产生强烈磁场的部件距离推荐在 </a:t>
            </a:r>
            <a:r>
              <a:rPr lang="en-US" altLang="zh-CN" sz="2000" dirty="0"/>
              <a:t>20cm</a:t>
            </a:r>
            <a:r>
              <a:rPr lang="zh-CN" altLang="en-US" sz="2000" dirty="0"/>
              <a:t>以上，</a:t>
            </a:r>
            <a:endParaRPr lang="en-US" altLang="zh-CN" sz="2000" dirty="0"/>
          </a:p>
          <a:p>
            <a:pPr>
              <a:lnSpc>
                <a:spcPct val="150000"/>
              </a:lnSpc>
            </a:pPr>
            <a:r>
              <a:rPr lang="zh-CN" altLang="en-US" sz="2000" dirty="0"/>
              <a:t>最短不能少于 </a:t>
            </a:r>
            <a:r>
              <a:rPr lang="en-US" altLang="zh-CN" sz="2000" dirty="0"/>
              <a:t>10cm</a:t>
            </a:r>
            <a:r>
              <a:rPr lang="zh-CN" altLang="en-US" sz="2000" dirty="0"/>
              <a:t>。</a:t>
            </a:r>
          </a:p>
        </p:txBody>
      </p:sp>
    </p:spTree>
    <p:extLst>
      <p:ext uri="{BB962C8B-B14F-4D97-AF65-F5344CB8AC3E}">
        <p14:creationId xmlns:p14="http://schemas.microsoft.com/office/powerpoint/2010/main" val="2784560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674076" y="254000"/>
            <a:ext cx="8517924"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nvGrpSpPr>
          <p:cNvPr id="22" name="组合 21"/>
          <p:cNvGrpSpPr>
            <a:grpSpLocks/>
          </p:cNvGrpSpPr>
          <p:nvPr/>
        </p:nvGrpSpPr>
        <p:grpSpPr bwMode="auto">
          <a:xfrm>
            <a:off x="550862" y="82550"/>
            <a:ext cx="3890509" cy="584200"/>
            <a:chOff x="551544" y="82976"/>
            <a:chExt cx="3460540" cy="583764"/>
          </a:xfrm>
        </p:grpSpPr>
        <p:sp>
          <p:nvSpPr>
            <p:cNvPr id="23" name="文本框 4"/>
            <p:cNvSpPr txBox="1">
              <a:spLocks noChangeArrowheads="1"/>
            </p:cNvSpPr>
            <p:nvPr/>
          </p:nvSpPr>
          <p:spPr bwMode="auto">
            <a:xfrm>
              <a:off x="1161069" y="147951"/>
              <a:ext cx="2851015" cy="46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图传和</a:t>
              </a:r>
              <a:r>
                <a:rPr lang="en-US" altLang="zh-CN" sz="2400" dirty="0">
                  <a:solidFill>
                    <a:srgbClr val="044875"/>
                  </a:solidFill>
                  <a:latin typeface="微软雅黑" panose="020B0503020204020204" pitchFamily="34" charset="-122"/>
                  <a:ea typeface="微软雅黑" panose="020B0503020204020204" pitchFamily="34" charset="-122"/>
                </a:rPr>
                <a:t>RFID</a:t>
              </a:r>
              <a:r>
                <a:rPr lang="zh-CN" altLang="en-US" sz="2400" dirty="0">
                  <a:solidFill>
                    <a:srgbClr val="044875"/>
                  </a:solidFill>
                  <a:latin typeface="微软雅黑" panose="020B0503020204020204" pitchFamily="34" charset="-122"/>
                  <a:ea typeface="微软雅黑" panose="020B0503020204020204" pitchFamily="34" charset="-122"/>
                </a:rPr>
                <a:t>检录</a:t>
              </a:r>
            </a:p>
          </p:txBody>
        </p:sp>
        <p:sp>
          <p:nvSpPr>
            <p:cNvPr id="24" name="文本框 23"/>
            <p:cNvSpPr txBox="1"/>
            <p:nvPr/>
          </p:nvSpPr>
          <p:spPr>
            <a:xfrm>
              <a:off x="551544" y="82976"/>
              <a:ext cx="723812" cy="583764"/>
            </a:xfrm>
            <a:prstGeom prst="rect">
              <a:avLst/>
            </a:prstGeom>
            <a:noFill/>
          </p:spPr>
          <p:txBody>
            <a:bodyPr>
              <a:spAutoFit/>
            </a:bodyPr>
            <a:lstStyle/>
            <a:p>
              <a:pPr algn="ctr">
                <a:defRPr/>
              </a:pPr>
              <a:endParaRPr lang="zh-CN" altLang="en-US" sz="3200" dirty="0">
                <a:solidFill>
                  <a:srgbClr val="E7E6E6">
                    <a:lumMod val="25000"/>
                  </a:srgbClr>
                </a:solidFill>
                <a:latin typeface="Impact" panose="020B0806030902050204" pitchFamily="34" charset="0"/>
              </a:endParaRPr>
            </a:p>
          </p:txBody>
        </p:sp>
      </p:grpSp>
      <p:sp>
        <p:nvSpPr>
          <p:cNvPr id="25" name="文本框 24"/>
          <p:cNvSpPr txBox="1"/>
          <p:nvPr/>
        </p:nvSpPr>
        <p:spPr bwMode="auto">
          <a:xfrm>
            <a:off x="612189" y="77865"/>
            <a:ext cx="723900" cy="584200"/>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05</a:t>
            </a:r>
            <a:endParaRPr lang="zh-CN" altLang="en-US" sz="3200" dirty="0">
              <a:solidFill>
                <a:srgbClr val="E7E6E6">
                  <a:lumMod val="25000"/>
                </a:srgbClr>
              </a:solidFill>
              <a:latin typeface="Impact" panose="020B0806030902050204" pitchFamily="34" charset="0"/>
            </a:endParaRPr>
          </a:p>
        </p:txBody>
      </p:sp>
      <p:sp>
        <p:nvSpPr>
          <p:cNvPr id="2" name="矩形 1"/>
          <p:cNvSpPr/>
          <p:nvPr/>
        </p:nvSpPr>
        <p:spPr>
          <a:xfrm>
            <a:off x="612189" y="863854"/>
            <a:ext cx="11615351" cy="4970591"/>
          </a:xfrm>
          <a:prstGeom prst="rect">
            <a:avLst/>
          </a:prstGeom>
        </p:spPr>
        <p:txBody>
          <a:bodyPr wrap="square">
            <a:spAutoFit/>
          </a:bodyPr>
          <a:lstStyle/>
          <a:p>
            <a:pPr>
              <a:lnSpc>
                <a:spcPct val="150000"/>
              </a:lnSpc>
            </a:pPr>
            <a:r>
              <a:rPr lang="zh-CN" altLang="en-US" sz="2000" dirty="0"/>
              <a:t>图传效果：</a:t>
            </a:r>
          </a:p>
          <a:p>
            <a:pPr>
              <a:lnSpc>
                <a:spcPct val="150000"/>
              </a:lnSpc>
            </a:pPr>
            <a:r>
              <a:rPr lang="zh-CN" altLang="en-US" sz="2000" dirty="0"/>
              <a:t>图传连接到客户端的接收端以后，在机器人发射端晃动检录治具，画面流畅无卡顿现象；</a:t>
            </a:r>
            <a:endParaRPr lang="en-US" altLang="zh-CN" sz="2000" dirty="0"/>
          </a:p>
          <a:p>
            <a:pPr>
              <a:lnSpc>
                <a:spcPct val="150000"/>
              </a:lnSpc>
            </a:pPr>
            <a:endParaRPr lang="zh-CN" altLang="en-US" sz="2000" dirty="0"/>
          </a:p>
          <a:p>
            <a:pPr>
              <a:lnSpc>
                <a:spcPct val="150000"/>
              </a:lnSpc>
            </a:pPr>
            <a:r>
              <a:rPr lang="zh-CN" altLang="en-US" sz="2000" dirty="0"/>
              <a:t>图传模块发射端安装规范：</a:t>
            </a:r>
          </a:p>
          <a:p>
            <a:pPr>
              <a:lnSpc>
                <a:spcPct val="150000"/>
              </a:lnSpc>
            </a:pPr>
            <a:r>
              <a:rPr lang="zh-CN" altLang="en-US" sz="2000" dirty="0"/>
              <a:t>出风口不得遮挡；</a:t>
            </a:r>
          </a:p>
          <a:p>
            <a:pPr>
              <a:lnSpc>
                <a:spcPct val="150000"/>
              </a:lnSpc>
            </a:pPr>
            <a:r>
              <a:rPr lang="zh-CN" altLang="en-US" sz="2000" dirty="0"/>
              <a:t>顶部有天线不得有金属覆盖和遮挡；</a:t>
            </a:r>
          </a:p>
          <a:p>
            <a:pPr>
              <a:lnSpc>
                <a:spcPct val="150000"/>
              </a:lnSpc>
            </a:pPr>
            <a:r>
              <a:rPr lang="zh-CN" altLang="en-US" sz="2000" dirty="0"/>
              <a:t>相机图传模块（发送端） 的中心为球心， </a:t>
            </a:r>
            <a:endParaRPr lang="en-US" altLang="zh-CN" sz="2000" dirty="0"/>
          </a:p>
          <a:p>
            <a:pPr>
              <a:lnSpc>
                <a:spcPct val="150000"/>
              </a:lnSpc>
            </a:pPr>
            <a:r>
              <a:rPr lang="zh-CN" altLang="en-US" sz="2000" dirty="0"/>
              <a:t>60mm 半球内无电机或其它带电磁干扰的设备，</a:t>
            </a:r>
            <a:endParaRPr lang="en-US" altLang="zh-CN" sz="2000" dirty="0"/>
          </a:p>
          <a:p>
            <a:pPr>
              <a:lnSpc>
                <a:spcPct val="150000"/>
              </a:lnSpc>
            </a:pPr>
            <a:r>
              <a:rPr lang="zh-CN" altLang="en-US" sz="2000" dirty="0"/>
              <a:t>避免相机图传信号被干扰，如图所示：</a:t>
            </a:r>
            <a:endParaRPr lang="en-US" altLang="zh-CN" sz="2000" dirty="0"/>
          </a:p>
          <a:p>
            <a:pPr>
              <a:lnSpc>
                <a:spcPct val="150000"/>
              </a:lnSpc>
            </a:pPr>
            <a:endParaRPr lang="zh-CN" altLang="en-US" dirty="0"/>
          </a:p>
          <a:p>
            <a:r>
              <a:rPr lang="zh-CN" altLang="en-US" sz="2000" dirty="0"/>
              <a:t>航空线连接头必须旋紧；</a:t>
            </a:r>
          </a:p>
        </p:txBody>
      </p:sp>
      <p:pic>
        <p:nvPicPr>
          <p:cNvPr id="3" name="图片 2"/>
          <p:cNvPicPr>
            <a:picLocks noChangeAspect="1"/>
          </p:cNvPicPr>
          <p:nvPr/>
        </p:nvPicPr>
        <p:blipFill>
          <a:blip r:embed="rId2"/>
          <a:stretch>
            <a:fillRect/>
          </a:stretch>
        </p:blipFill>
        <p:spPr>
          <a:xfrm>
            <a:off x="6359581" y="2535559"/>
            <a:ext cx="5405237" cy="2844309"/>
          </a:xfrm>
          <a:prstGeom prst="rect">
            <a:avLst/>
          </a:prstGeom>
        </p:spPr>
      </p:pic>
    </p:spTree>
    <p:extLst>
      <p:ext uri="{BB962C8B-B14F-4D97-AF65-F5344CB8AC3E}">
        <p14:creationId xmlns:p14="http://schemas.microsoft.com/office/powerpoint/2010/main" val="3166830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674076" y="254000"/>
            <a:ext cx="8517924"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nvGrpSpPr>
          <p:cNvPr id="22" name="组合 21"/>
          <p:cNvGrpSpPr>
            <a:grpSpLocks/>
          </p:cNvGrpSpPr>
          <p:nvPr/>
        </p:nvGrpSpPr>
        <p:grpSpPr bwMode="auto">
          <a:xfrm>
            <a:off x="550862" y="82550"/>
            <a:ext cx="3890509" cy="584200"/>
            <a:chOff x="551544" y="82976"/>
            <a:chExt cx="3460540" cy="583764"/>
          </a:xfrm>
        </p:grpSpPr>
        <p:sp>
          <p:nvSpPr>
            <p:cNvPr id="23" name="文本框 4"/>
            <p:cNvSpPr txBox="1">
              <a:spLocks noChangeArrowheads="1"/>
            </p:cNvSpPr>
            <p:nvPr/>
          </p:nvSpPr>
          <p:spPr bwMode="auto">
            <a:xfrm>
              <a:off x="1161069" y="147951"/>
              <a:ext cx="2851015" cy="46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图传和</a:t>
              </a:r>
              <a:r>
                <a:rPr lang="en-US" altLang="zh-CN" sz="2400" dirty="0">
                  <a:solidFill>
                    <a:srgbClr val="044875"/>
                  </a:solidFill>
                  <a:latin typeface="微软雅黑" panose="020B0503020204020204" pitchFamily="34" charset="-122"/>
                  <a:ea typeface="微软雅黑" panose="020B0503020204020204" pitchFamily="34" charset="-122"/>
                </a:rPr>
                <a:t>RFID</a:t>
              </a:r>
              <a:r>
                <a:rPr lang="zh-CN" altLang="en-US" sz="2400" dirty="0">
                  <a:solidFill>
                    <a:srgbClr val="044875"/>
                  </a:solidFill>
                  <a:latin typeface="微软雅黑" panose="020B0503020204020204" pitchFamily="34" charset="-122"/>
                  <a:ea typeface="微软雅黑" panose="020B0503020204020204" pitchFamily="34" charset="-122"/>
                </a:rPr>
                <a:t>检录</a:t>
              </a:r>
            </a:p>
          </p:txBody>
        </p:sp>
        <p:sp>
          <p:nvSpPr>
            <p:cNvPr id="24" name="文本框 23"/>
            <p:cNvSpPr txBox="1"/>
            <p:nvPr/>
          </p:nvSpPr>
          <p:spPr>
            <a:xfrm>
              <a:off x="551544" y="82976"/>
              <a:ext cx="723812" cy="583764"/>
            </a:xfrm>
            <a:prstGeom prst="rect">
              <a:avLst/>
            </a:prstGeom>
            <a:noFill/>
          </p:spPr>
          <p:txBody>
            <a:bodyPr>
              <a:spAutoFit/>
            </a:bodyPr>
            <a:lstStyle/>
            <a:p>
              <a:pPr algn="ctr">
                <a:defRPr/>
              </a:pPr>
              <a:endParaRPr lang="zh-CN" altLang="en-US" sz="3200" dirty="0">
                <a:solidFill>
                  <a:srgbClr val="E7E6E6">
                    <a:lumMod val="25000"/>
                  </a:srgbClr>
                </a:solidFill>
                <a:latin typeface="Impact" panose="020B0806030902050204" pitchFamily="34" charset="0"/>
              </a:endParaRPr>
            </a:p>
          </p:txBody>
        </p:sp>
      </p:grpSp>
      <p:sp>
        <p:nvSpPr>
          <p:cNvPr id="25" name="文本框 24"/>
          <p:cNvSpPr txBox="1"/>
          <p:nvPr/>
        </p:nvSpPr>
        <p:spPr bwMode="auto">
          <a:xfrm>
            <a:off x="612189" y="77865"/>
            <a:ext cx="723900" cy="584200"/>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05</a:t>
            </a:r>
            <a:endParaRPr lang="zh-CN" altLang="en-US" sz="3200" dirty="0">
              <a:solidFill>
                <a:srgbClr val="E7E6E6">
                  <a:lumMod val="25000"/>
                </a:srgbClr>
              </a:solidFill>
              <a:latin typeface="Impact" panose="020B0806030902050204" pitchFamily="34" charset="0"/>
            </a:endParaRPr>
          </a:p>
        </p:txBody>
      </p:sp>
      <p:sp>
        <p:nvSpPr>
          <p:cNvPr id="2" name="矩形 1"/>
          <p:cNvSpPr/>
          <p:nvPr/>
        </p:nvSpPr>
        <p:spPr>
          <a:xfrm>
            <a:off x="550862" y="1183450"/>
            <a:ext cx="11615351" cy="5081519"/>
          </a:xfrm>
          <a:prstGeom prst="rect">
            <a:avLst/>
          </a:prstGeom>
        </p:spPr>
        <p:txBody>
          <a:bodyPr wrap="square">
            <a:spAutoFit/>
          </a:bodyPr>
          <a:lstStyle/>
          <a:p>
            <a:pPr>
              <a:lnSpc>
                <a:spcPct val="150000"/>
              </a:lnSpc>
            </a:pPr>
            <a:r>
              <a:rPr lang="zh-CN" altLang="en-US" sz="2000" dirty="0"/>
              <a:t>激光检查：</a:t>
            </a:r>
          </a:p>
          <a:p>
            <a:pPr>
              <a:lnSpc>
                <a:spcPct val="150000"/>
              </a:lnSpc>
            </a:pPr>
            <a:r>
              <a:rPr lang="zh-CN" altLang="en-US" sz="2000" dirty="0"/>
              <a:t>激光只能红色小于35mw，投射角不大于5°（1米激光光斑直径&lt;9cm））； </a:t>
            </a:r>
          </a:p>
          <a:p>
            <a:pPr>
              <a:lnSpc>
                <a:spcPct val="150000"/>
              </a:lnSpc>
            </a:pPr>
            <a:r>
              <a:rPr lang="zh-CN" altLang="en-US" sz="2000" dirty="0"/>
              <a:t>每个发射机构最多配一个激光；</a:t>
            </a:r>
          </a:p>
          <a:p>
            <a:pPr>
              <a:lnSpc>
                <a:spcPct val="150000"/>
              </a:lnSpc>
            </a:pPr>
            <a:r>
              <a:rPr lang="zh-CN" altLang="en-US" sz="2000" dirty="0"/>
              <a:t>场地交互模块检查</a:t>
            </a:r>
            <a:endParaRPr lang="en-US" altLang="zh-CN" sz="2000" dirty="0"/>
          </a:p>
          <a:p>
            <a:pPr>
              <a:lnSpc>
                <a:spcPct val="150000"/>
              </a:lnSpc>
            </a:pPr>
            <a:endParaRPr lang="zh-CN" altLang="en-US" sz="2000" dirty="0"/>
          </a:p>
          <a:p>
            <a:pPr>
              <a:lnSpc>
                <a:spcPct val="150000"/>
              </a:lnSpc>
            </a:pPr>
            <a:r>
              <a:rPr lang="zh-CN" altLang="en-US" sz="2000" dirty="0"/>
              <a:t>安装:</a:t>
            </a:r>
          </a:p>
          <a:p>
            <a:pPr>
              <a:lnSpc>
                <a:spcPct val="150000"/>
              </a:lnSpc>
            </a:pPr>
            <a:r>
              <a:rPr lang="zh-CN" altLang="en-US" sz="2000" dirty="0"/>
              <a:t>场地交互模块必须安装在底面；</a:t>
            </a:r>
          </a:p>
          <a:p>
            <a:pPr>
              <a:lnSpc>
                <a:spcPct val="150000"/>
              </a:lnSpc>
            </a:pPr>
            <a:r>
              <a:rPr lang="zh-CN" altLang="en-US" sz="2000" dirty="0"/>
              <a:t>确保场地交互模块有 Logo 的面安装后没有金属遮挡，并且确保没有 Logo 的面安装后没有电流干扰</a:t>
            </a:r>
            <a:endParaRPr lang="en-US" altLang="zh-CN" sz="2000" dirty="0"/>
          </a:p>
          <a:p>
            <a:pPr>
              <a:lnSpc>
                <a:spcPct val="150000"/>
              </a:lnSpc>
            </a:pPr>
            <a:r>
              <a:rPr lang="zh-CN" altLang="en-US" sz="2000" dirty="0"/>
              <a:t>（如电机线、 RM 中心板）。</a:t>
            </a:r>
          </a:p>
          <a:p>
            <a:pPr>
              <a:lnSpc>
                <a:spcPct val="150000"/>
              </a:lnSpc>
            </a:pPr>
            <a:r>
              <a:rPr lang="zh-CN" altLang="en-US" sz="2000" dirty="0"/>
              <a:t>场地交互模块的正面没有金属遮挡。</a:t>
            </a:r>
            <a:endParaRPr lang="en-US" altLang="zh-CN" sz="2000" dirty="0"/>
          </a:p>
          <a:p>
            <a:pPr>
              <a:lnSpc>
                <a:spcPct val="150000"/>
              </a:lnSpc>
            </a:pPr>
            <a:endParaRPr lang="zh-CN" altLang="en-US" dirty="0"/>
          </a:p>
        </p:txBody>
      </p:sp>
    </p:spTree>
    <p:extLst>
      <p:ext uri="{BB962C8B-B14F-4D97-AF65-F5344CB8AC3E}">
        <p14:creationId xmlns:p14="http://schemas.microsoft.com/office/powerpoint/2010/main" val="2159132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674076" y="254000"/>
            <a:ext cx="8517924"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nvGrpSpPr>
          <p:cNvPr id="22" name="组合 21"/>
          <p:cNvGrpSpPr>
            <a:grpSpLocks/>
          </p:cNvGrpSpPr>
          <p:nvPr/>
        </p:nvGrpSpPr>
        <p:grpSpPr bwMode="auto">
          <a:xfrm>
            <a:off x="550862" y="82550"/>
            <a:ext cx="3890509" cy="584200"/>
            <a:chOff x="551544" y="82976"/>
            <a:chExt cx="3460540" cy="583764"/>
          </a:xfrm>
        </p:grpSpPr>
        <p:sp>
          <p:nvSpPr>
            <p:cNvPr id="23" name="文本框 4"/>
            <p:cNvSpPr txBox="1">
              <a:spLocks noChangeArrowheads="1"/>
            </p:cNvSpPr>
            <p:nvPr/>
          </p:nvSpPr>
          <p:spPr bwMode="auto">
            <a:xfrm>
              <a:off x="1161069" y="147951"/>
              <a:ext cx="2851015" cy="46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图传和</a:t>
              </a:r>
              <a:r>
                <a:rPr lang="en-US" altLang="zh-CN" sz="2400" dirty="0">
                  <a:solidFill>
                    <a:srgbClr val="044875"/>
                  </a:solidFill>
                  <a:latin typeface="微软雅黑" panose="020B0503020204020204" pitchFamily="34" charset="-122"/>
                  <a:ea typeface="微软雅黑" panose="020B0503020204020204" pitchFamily="34" charset="-122"/>
                </a:rPr>
                <a:t>RFID</a:t>
              </a:r>
              <a:r>
                <a:rPr lang="zh-CN" altLang="en-US" sz="2400" dirty="0">
                  <a:solidFill>
                    <a:srgbClr val="044875"/>
                  </a:solidFill>
                  <a:latin typeface="微软雅黑" panose="020B0503020204020204" pitchFamily="34" charset="-122"/>
                  <a:ea typeface="微软雅黑" panose="020B0503020204020204" pitchFamily="34" charset="-122"/>
                </a:rPr>
                <a:t>检录</a:t>
              </a:r>
            </a:p>
          </p:txBody>
        </p:sp>
        <p:sp>
          <p:nvSpPr>
            <p:cNvPr id="24" name="文本框 23"/>
            <p:cNvSpPr txBox="1"/>
            <p:nvPr/>
          </p:nvSpPr>
          <p:spPr>
            <a:xfrm>
              <a:off x="551544" y="82976"/>
              <a:ext cx="723812" cy="583764"/>
            </a:xfrm>
            <a:prstGeom prst="rect">
              <a:avLst/>
            </a:prstGeom>
            <a:noFill/>
          </p:spPr>
          <p:txBody>
            <a:bodyPr>
              <a:spAutoFit/>
            </a:bodyPr>
            <a:lstStyle/>
            <a:p>
              <a:pPr algn="ctr">
                <a:defRPr/>
              </a:pPr>
              <a:endParaRPr lang="zh-CN" altLang="en-US" sz="3200" dirty="0">
                <a:solidFill>
                  <a:srgbClr val="E7E6E6">
                    <a:lumMod val="25000"/>
                  </a:srgbClr>
                </a:solidFill>
                <a:latin typeface="Impact" panose="020B0806030902050204" pitchFamily="34" charset="0"/>
              </a:endParaRPr>
            </a:p>
          </p:txBody>
        </p:sp>
      </p:grpSp>
      <p:sp>
        <p:nvSpPr>
          <p:cNvPr id="25" name="文本框 24"/>
          <p:cNvSpPr txBox="1"/>
          <p:nvPr/>
        </p:nvSpPr>
        <p:spPr bwMode="auto">
          <a:xfrm>
            <a:off x="612189" y="77865"/>
            <a:ext cx="723900" cy="584200"/>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05</a:t>
            </a:r>
            <a:endParaRPr lang="zh-CN" altLang="en-US" sz="3200" dirty="0">
              <a:solidFill>
                <a:srgbClr val="E7E6E6">
                  <a:lumMod val="25000"/>
                </a:srgbClr>
              </a:solidFill>
              <a:latin typeface="Impact" panose="020B0806030902050204" pitchFamily="34" charset="0"/>
            </a:endParaRPr>
          </a:p>
        </p:txBody>
      </p:sp>
      <p:sp>
        <p:nvSpPr>
          <p:cNvPr id="2" name="矩形 1"/>
          <p:cNvSpPr/>
          <p:nvPr/>
        </p:nvSpPr>
        <p:spPr>
          <a:xfrm>
            <a:off x="892643" y="1378759"/>
            <a:ext cx="11615351" cy="2301784"/>
          </a:xfrm>
          <a:prstGeom prst="rect">
            <a:avLst/>
          </a:prstGeom>
        </p:spPr>
        <p:txBody>
          <a:bodyPr wrap="square">
            <a:spAutoFit/>
          </a:bodyPr>
          <a:lstStyle/>
          <a:p>
            <a:pPr>
              <a:lnSpc>
                <a:spcPct val="150000"/>
              </a:lnSpc>
            </a:pPr>
            <a:endParaRPr lang="zh-CN" altLang="en-US" dirty="0"/>
          </a:p>
          <a:p>
            <a:pPr>
              <a:lnSpc>
                <a:spcPct val="150000"/>
              </a:lnSpc>
            </a:pPr>
            <a:r>
              <a:rPr lang="zh-CN" altLang="en-US" sz="2000" dirty="0"/>
              <a:t>功能：</a:t>
            </a:r>
          </a:p>
          <a:p>
            <a:pPr>
              <a:lnSpc>
                <a:spcPct val="150000"/>
              </a:lnSpc>
            </a:pPr>
            <a:r>
              <a:rPr lang="zh-CN" altLang="en-US" sz="2000" dirty="0"/>
              <a:t>测试底盘上电后检测距离大于10cm（±5%）；</a:t>
            </a:r>
          </a:p>
          <a:p>
            <a:pPr>
              <a:lnSpc>
                <a:spcPct val="150000"/>
              </a:lnSpc>
            </a:pPr>
            <a:r>
              <a:rPr lang="zh-CN" altLang="en-US" sz="2000" dirty="0"/>
              <a:t>如果底盘上电之前大于10cm，底盘上电之后距离明显变短且小于10cm（±5%），</a:t>
            </a:r>
            <a:endParaRPr lang="en-US" altLang="zh-CN" sz="2000" dirty="0"/>
          </a:p>
          <a:p>
            <a:pPr>
              <a:lnSpc>
                <a:spcPct val="150000"/>
              </a:lnSpc>
            </a:pPr>
            <a:r>
              <a:rPr lang="zh-CN" altLang="en-US" sz="2000" dirty="0"/>
              <a:t>则是场地交互模块模块受到了电磁干扰；</a:t>
            </a:r>
          </a:p>
        </p:txBody>
      </p:sp>
    </p:spTree>
    <p:extLst>
      <p:ext uri="{BB962C8B-B14F-4D97-AF65-F5344CB8AC3E}">
        <p14:creationId xmlns:p14="http://schemas.microsoft.com/office/powerpoint/2010/main" val="3555198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665838" y="254000"/>
            <a:ext cx="8526163"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06</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服务器连接检查</a:t>
            </a:r>
          </a:p>
        </p:txBody>
      </p:sp>
      <p:sp>
        <p:nvSpPr>
          <p:cNvPr id="2" name="矩形 1"/>
          <p:cNvSpPr/>
          <p:nvPr/>
        </p:nvSpPr>
        <p:spPr>
          <a:xfrm>
            <a:off x="57665" y="662640"/>
            <a:ext cx="12002530" cy="3970318"/>
          </a:xfrm>
          <a:prstGeom prst="rect">
            <a:avLst/>
          </a:prstGeom>
        </p:spPr>
        <p:txBody>
          <a:bodyPr wrap="square">
            <a:spAutoFit/>
          </a:bodyPr>
          <a:lstStyle/>
          <a:p>
            <a:r>
              <a:rPr lang="zh-CN" altLang="en-US" dirty="0"/>
              <a:t>      机器人裁判系统模块完整性表格：</a:t>
            </a:r>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r>
              <a:rPr lang="zh-CN" altLang="en-US" dirty="0" smtClean="0"/>
              <a:t>还有一个电容管理模块</a:t>
            </a:r>
            <a:endParaRPr lang="en-US" altLang="zh-CN" dirty="0" smtClean="0"/>
          </a:p>
        </p:txBody>
      </p:sp>
      <p:pic>
        <p:nvPicPr>
          <p:cNvPr id="4" name="图片 3"/>
          <p:cNvPicPr>
            <a:picLocks noChangeAspect="1"/>
          </p:cNvPicPr>
          <p:nvPr/>
        </p:nvPicPr>
        <p:blipFill>
          <a:blip r:embed="rId2"/>
          <a:stretch>
            <a:fillRect/>
          </a:stretch>
        </p:blipFill>
        <p:spPr>
          <a:xfrm>
            <a:off x="330008" y="1194014"/>
            <a:ext cx="7923809" cy="2780952"/>
          </a:xfrm>
          <a:prstGeom prst="rect">
            <a:avLst/>
          </a:prstGeom>
        </p:spPr>
      </p:pic>
    </p:spTree>
    <p:extLst>
      <p:ext uri="{BB962C8B-B14F-4D97-AF65-F5344CB8AC3E}">
        <p14:creationId xmlns:p14="http://schemas.microsoft.com/office/powerpoint/2010/main" val="3297782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665838" y="254000"/>
            <a:ext cx="8526163"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06</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服务器连接检查</a:t>
            </a:r>
          </a:p>
        </p:txBody>
      </p:sp>
      <p:sp>
        <p:nvSpPr>
          <p:cNvPr id="2" name="矩形 1"/>
          <p:cNvSpPr/>
          <p:nvPr/>
        </p:nvSpPr>
        <p:spPr>
          <a:xfrm>
            <a:off x="612189" y="739248"/>
            <a:ext cx="12002530" cy="5724644"/>
          </a:xfrm>
          <a:prstGeom prst="rect">
            <a:avLst/>
          </a:prstGeom>
        </p:spPr>
        <p:txBody>
          <a:bodyPr wrap="square">
            <a:spAutoFit/>
          </a:bodyPr>
          <a:lstStyle/>
          <a:p>
            <a:r>
              <a:rPr lang="zh-CN" altLang="en-US" b="1" dirty="0" smtClean="0"/>
              <a:t>电源</a:t>
            </a:r>
            <a:r>
              <a:rPr lang="zh-CN" altLang="en-US" b="1" dirty="0"/>
              <a:t>管理模块接线要求</a:t>
            </a:r>
            <a:r>
              <a:rPr lang="zh-CN" altLang="en-US" b="1" dirty="0" smtClean="0"/>
              <a:t>：</a:t>
            </a:r>
            <a:endParaRPr lang="en-US" altLang="zh-CN" sz="2000" b="1" dirty="0" smtClean="0"/>
          </a:p>
          <a:p>
            <a:pPr>
              <a:lnSpc>
                <a:spcPct val="150000"/>
              </a:lnSpc>
            </a:pPr>
            <a:r>
              <a:rPr lang="zh-CN" altLang="en-US" sz="2000" dirty="0" smtClean="0"/>
              <a:t>对于</a:t>
            </a:r>
            <a:r>
              <a:rPr lang="zh-CN" altLang="en-US" sz="2000" dirty="0"/>
              <a:t>有功率限制的机器人</a:t>
            </a:r>
            <a:r>
              <a:rPr lang="zh-CN" altLang="en-US" sz="2000" dirty="0" smtClean="0"/>
              <a:t>：</a:t>
            </a:r>
            <a:endParaRPr lang="zh-CN" altLang="en-US" sz="2000" dirty="0"/>
          </a:p>
          <a:p>
            <a:pPr>
              <a:lnSpc>
                <a:spcPct val="150000"/>
              </a:lnSpc>
            </a:pPr>
            <a:r>
              <a:rPr lang="zh-CN" altLang="en-US" sz="2000" dirty="0"/>
              <a:t>功率限制机构使用的电能禁止跳过电源管理模块的监控。</a:t>
            </a:r>
          </a:p>
          <a:p>
            <a:pPr>
              <a:lnSpc>
                <a:spcPct val="150000"/>
              </a:lnSpc>
            </a:pPr>
            <a:r>
              <a:rPr lang="zh-CN" altLang="en-US" sz="2000" dirty="0"/>
              <a:t>机器人与电源管理模块“</a:t>
            </a:r>
            <a:r>
              <a:rPr lang="en-US" altLang="zh-CN" sz="2000" dirty="0"/>
              <a:t>Chassis”</a:t>
            </a:r>
            <a:r>
              <a:rPr lang="zh-CN" altLang="en-US" sz="2000" dirty="0"/>
              <a:t>接口相连接的电路板，</a:t>
            </a:r>
            <a:endParaRPr lang="en-US" altLang="zh-CN" sz="2000" dirty="0"/>
          </a:p>
          <a:p>
            <a:pPr>
              <a:lnSpc>
                <a:spcPct val="150000"/>
              </a:lnSpc>
            </a:pPr>
            <a:r>
              <a:rPr lang="zh-CN" altLang="en-US" sz="2000" dirty="0"/>
              <a:t>即与底盘电源相关的电路板，与连接电源管理模块其它供电口的电路板之间</a:t>
            </a:r>
            <a:endParaRPr lang="en-US" altLang="zh-CN" sz="2000" dirty="0"/>
          </a:p>
          <a:p>
            <a:pPr>
              <a:lnSpc>
                <a:spcPct val="150000"/>
              </a:lnSpc>
            </a:pPr>
            <a:r>
              <a:rPr lang="zh-CN" altLang="en-US" sz="2000" dirty="0"/>
              <a:t>只允许使用小于或等于 </a:t>
            </a:r>
            <a:r>
              <a:rPr lang="en-US" altLang="zh-CN" sz="2000" dirty="0"/>
              <a:t>24AWG </a:t>
            </a:r>
            <a:r>
              <a:rPr lang="zh-CN" altLang="en-US" sz="2000" dirty="0"/>
              <a:t>规格线径的线缆进行连接，并仅用于通信用途。</a:t>
            </a:r>
            <a:endParaRPr lang="en-US" altLang="zh-CN" sz="2000" dirty="0"/>
          </a:p>
          <a:p>
            <a:pPr>
              <a:lnSpc>
                <a:spcPct val="150000"/>
              </a:lnSpc>
            </a:pPr>
            <a:r>
              <a:rPr lang="zh-CN" altLang="en-US" sz="2000" dirty="0" smtClean="0"/>
              <a:t>无功率限制的机器人，可以电源由电池直接供电，但是需要使用继电器控制，使得切断对应的电源管理模块电源时，也能切断对应的功能的电源。</a:t>
            </a:r>
            <a:endParaRPr lang="zh-CN" altLang="en-US" sz="2000" dirty="0"/>
          </a:p>
          <a:p>
            <a:pPr>
              <a:lnSpc>
                <a:spcPct val="150000"/>
              </a:lnSpc>
            </a:pPr>
            <a:r>
              <a:rPr lang="zh-CN" altLang="en-US" sz="2000" dirty="0"/>
              <a:t>超级电容检查</a:t>
            </a:r>
          </a:p>
          <a:p>
            <a:pPr>
              <a:lnSpc>
                <a:spcPct val="150000"/>
              </a:lnSpc>
            </a:pPr>
            <a:r>
              <a:rPr lang="zh-CN" altLang="en-US" sz="2000" dirty="0"/>
              <a:t>哨兵机器人的底盘不能安装超级电容模组。</a:t>
            </a:r>
            <a:endParaRPr lang="en-US" altLang="zh-CN" sz="2000" dirty="0"/>
          </a:p>
          <a:p>
            <a:pPr>
              <a:lnSpc>
                <a:spcPct val="150000"/>
              </a:lnSpc>
            </a:pPr>
            <a:r>
              <a:rPr lang="zh-CN" altLang="en-US" sz="2000" dirty="0"/>
              <a:t>步兵机器人和英雄机器人单台超级电容模组的标称能量合计不超过</a:t>
            </a:r>
            <a:r>
              <a:rPr lang="en-US" altLang="zh-CN" sz="2000" dirty="0"/>
              <a:t>2000J</a:t>
            </a:r>
            <a:r>
              <a:rPr lang="zh-CN" altLang="en-US" sz="2000" dirty="0"/>
              <a:t>，实测能量合计不超过</a:t>
            </a:r>
            <a:r>
              <a:rPr lang="en-US" altLang="zh-CN" sz="2000" dirty="0"/>
              <a:t>2200J</a:t>
            </a:r>
            <a:r>
              <a:rPr lang="zh-CN" altLang="en-US" sz="2000" dirty="0"/>
              <a:t>。</a:t>
            </a:r>
            <a:endParaRPr lang="en-US" altLang="zh-CN" sz="2000" dirty="0"/>
          </a:p>
          <a:p>
            <a:pPr>
              <a:lnSpc>
                <a:spcPct val="150000"/>
              </a:lnSpc>
            </a:pPr>
            <a:endParaRPr lang="zh-CN" altLang="en-US" sz="2000" dirty="0"/>
          </a:p>
          <a:p>
            <a:endParaRPr lang="en-US" altLang="zh-CN" dirty="0"/>
          </a:p>
        </p:txBody>
      </p:sp>
    </p:spTree>
    <p:extLst>
      <p:ext uri="{BB962C8B-B14F-4D97-AF65-F5344CB8AC3E}">
        <p14:creationId xmlns:p14="http://schemas.microsoft.com/office/powerpoint/2010/main" val="3987889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665838" y="254000"/>
            <a:ext cx="8526163"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06</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服务器连接检查</a:t>
            </a:r>
          </a:p>
        </p:txBody>
      </p:sp>
      <p:sp>
        <p:nvSpPr>
          <p:cNvPr id="2" name="矩形 1"/>
          <p:cNvSpPr/>
          <p:nvPr/>
        </p:nvSpPr>
        <p:spPr>
          <a:xfrm>
            <a:off x="612189" y="739248"/>
            <a:ext cx="12002530" cy="830997"/>
          </a:xfrm>
          <a:prstGeom prst="rect">
            <a:avLst/>
          </a:prstGeom>
        </p:spPr>
        <p:txBody>
          <a:bodyPr wrap="square">
            <a:spAutoFit/>
          </a:bodyPr>
          <a:lstStyle/>
          <a:p>
            <a:pPr>
              <a:lnSpc>
                <a:spcPct val="150000"/>
              </a:lnSpc>
            </a:pPr>
            <a:endParaRPr lang="zh-CN" altLang="en-US" sz="2000" dirty="0"/>
          </a:p>
          <a:p>
            <a:endParaRPr lang="en-US" altLang="zh-CN" dirty="0"/>
          </a:p>
        </p:txBody>
      </p:sp>
      <p:pic>
        <p:nvPicPr>
          <p:cNvPr id="3" name="图片 2"/>
          <p:cNvPicPr>
            <a:picLocks noChangeAspect="1"/>
          </p:cNvPicPr>
          <p:nvPr/>
        </p:nvPicPr>
        <p:blipFill>
          <a:blip r:embed="rId2"/>
          <a:stretch>
            <a:fillRect/>
          </a:stretch>
        </p:blipFill>
        <p:spPr>
          <a:xfrm>
            <a:off x="2172190" y="567095"/>
            <a:ext cx="7847619" cy="5723809"/>
          </a:xfrm>
          <a:prstGeom prst="rect">
            <a:avLst/>
          </a:prstGeom>
        </p:spPr>
      </p:pic>
    </p:spTree>
    <p:extLst>
      <p:ext uri="{BB962C8B-B14F-4D97-AF65-F5344CB8AC3E}">
        <p14:creationId xmlns:p14="http://schemas.microsoft.com/office/powerpoint/2010/main" val="210192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665838" y="254000"/>
            <a:ext cx="8526163"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06</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服务器连接检查</a:t>
            </a:r>
          </a:p>
        </p:txBody>
      </p:sp>
      <p:sp>
        <p:nvSpPr>
          <p:cNvPr id="2" name="矩形 1"/>
          <p:cNvSpPr/>
          <p:nvPr/>
        </p:nvSpPr>
        <p:spPr>
          <a:xfrm>
            <a:off x="612189" y="720180"/>
            <a:ext cx="12002530" cy="4748608"/>
          </a:xfrm>
          <a:prstGeom prst="rect">
            <a:avLst/>
          </a:prstGeom>
        </p:spPr>
        <p:txBody>
          <a:bodyPr wrap="square">
            <a:spAutoFit/>
          </a:bodyPr>
          <a:lstStyle/>
          <a:p>
            <a:endParaRPr lang="en-US" altLang="zh-CN" dirty="0"/>
          </a:p>
          <a:p>
            <a:endParaRPr lang="zh-CN" altLang="en-US" dirty="0"/>
          </a:p>
          <a:p>
            <a:pPr>
              <a:lnSpc>
                <a:spcPct val="150000"/>
              </a:lnSpc>
            </a:pPr>
            <a:r>
              <a:rPr lang="zh-CN" altLang="en-US" sz="2000" dirty="0"/>
              <a:t>装甲模块寿命要求： 小装甲：小弹丸</a:t>
            </a:r>
            <a:r>
              <a:rPr lang="en-US" altLang="zh-CN" sz="2000" dirty="0"/>
              <a:t>3000 </a:t>
            </a:r>
            <a:r>
              <a:rPr lang="zh-CN" altLang="en-US" sz="2000" dirty="0"/>
              <a:t>大弹丸</a:t>
            </a:r>
            <a:r>
              <a:rPr lang="en-US" altLang="zh-CN" sz="2000" dirty="0"/>
              <a:t>200</a:t>
            </a:r>
            <a:br>
              <a:rPr lang="en-US" altLang="zh-CN" sz="2000" dirty="0"/>
            </a:br>
            <a:r>
              <a:rPr lang="en-US" altLang="zh-CN" sz="2000" dirty="0"/>
              <a:t>                                         </a:t>
            </a:r>
            <a:r>
              <a:rPr lang="zh-CN" altLang="en-US" sz="2000" dirty="0"/>
              <a:t>大装甲：小弹丸</a:t>
            </a:r>
            <a:r>
              <a:rPr lang="en-US" altLang="zh-CN" sz="2000" dirty="0"/>
              <a:t>5000 </a:t>
            </a:r>
            <a:r>
              <a:rPr lang="zh-CN" altLang="en-US" sz="2000" dirty="0"/>
              <a:t>大弹丸</a:t>
            </a:r>
            <a:r>
              <a:rPr lang="en-US" altLang="zh-CN" sz="2000" dirty="0"/>
              <a:t>300</a:t>
            </a:r>
          </a:p>
          <a:p>
            <a:pPr>
              <a:lnSpc>
                <a:spcPct val="150000"/>
              </a:lnSpc>
            </a:pPr>
            <a:endParaRPr lang="en-US" altLang="zh-CN" sz="2000" dirty="0"/>
          </a:p>
          <a:p>
            <a:pPr>
              <a:lnSpc>
                <a:spcPct val="150000"/>
              </a:lnSpc>
            </a:pPr>
            <a:r>
              <a:rPr lang="zh-CN" altLang="en-US" sz="2000" dirty="0"/>
              <a:t>服务器控制机器人要求：</a:t>
            </a:r>
          </a:p>
          <a:p>
            <a:pPr>
              <a:lnSpc>
                <a:spcPct val="150000"/>
              </a:lnSpc>
            </a:pPr>
            <a:r>
              <a:rPr lang="zh-CN" altLang="en-US" sz="2000" dirty="0"/>
              <a:t>步兵、英雄机器人能分别控制底盘、云台电源的通断；</a:t>
            </a:r>
          </a:p>
          <a:p>
            <a:pPr>
              <a:lnSpc>
                <a:spcPct val="150000"/>
              </a:lnSpc>
            </a:pPr>
            <a:r>
              <a:rPr lang="zh-CN" altLang="en-US" sz="2000" dirty="0"/>
              <a:t>哨兵、空中机器人可分别控制底盘、云台、发射机构电源的通断</a:t>
            </a:r>
          </a:p>
          <a:p>
            <a:pPr>
              <a:lnSpc>
                <a:spcPct val="150000"/>
              </a:lnSpc>
            </a:pPr>
            <a:r>
              <a:rPr lang="zh-CN" altLang="en-US" sz="2000" dirty="0"/>
              <a:t>所有机器人均可杀死切断电源；</a:t>
            </a:r>
          </a:p>
          <a:p>
            <a:pPr>
              <a:lnSpc>
                <a:spcPct val="150000"/>
              </a:lnSpc>
            </a:pPr>
            <a:r>
              <a:rPr lang="zh-CN" altLang="en-US" sz="2000" dirty="0"/>
              <a:t>步兵和英雄机器人面向并紧靠竖直刚性平面（墙壁），</a:t>
            </a:r>
            <a:endParaRPr lang="en-US" altLang="zh-CN" sz="2000" dirty="0"/>
          </a:p>
          <a:p>
            <a:pPr>
              <a:lnSpc>
                <a:spcPct val="150000"/>
              </a:lnSpc>
            </a:pPr>
            <a:r>
              <a:rPr lang="zh-CN" altLang="en-US" sz="2000" dirty="0"/>
              <a:t>遥控器给到最大杆量，机器人加速</a:t>
            </a:r>
            <a:r>
              <a:rPr lang="en-US" altLang="zh-CN" sz="2000" dirty="0"/>
              <a:t>20s</a:t>
            </a:r>
            <a:r>
              <a:rPr lang="zh-CN" altLang="en-US" sz="2000" dirty="0"/>
              <a:t>时间，整个过程不发生超功率扣血</a:t>
            </a:r>
          </a:p>
        </p:txBody>
      </p:sp>
    </p:spTree>
    <p:extLst>
      <p:ext uri="{BB962C8B-B14F-4D97-AF65-F5344CB8AC3E}">
        <p14:creationId xmlns:p14="http://schemas.microsoft.com/office/powerpoint/2010/main" val="4138231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952206" y="254000"/>
            <a:ext cx="923979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07</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哨兵检查</a:t>
            </a:r>
          </a:p>
        </p:txBody>
      </p:sp>
      <p:sp>
        <p:nvSpPr>
          <p:cNvPr id="2" name="矩形 1"/>
          <p:cNvSpPr/>
          <p:nvPr/>
        </p:nvSpPr>
        <p:spPr>
          <a:xfrm>
            <a:off x="612189" y="1710099"/>
            <a:ext cx="11697730" cy="2809615"/>
          </a:xfrm>
          <a:prstGeom prst="rect">
            <a:avLst/>
          </a:prstGeom>
        </p:spPr>
        <p:txBody>
          <a:bodyPr wrap="square">
            <a:spAutoFit/>
          </a:bodyPr>
          <a:lstStyle/>
          <a:p>
            <a:pPr>
              <a:lnSpc>
                <a:spcPct val="150000"/>
              </a:lnSpc>
            </a:pPr>
            <a:r>
              <a:rPr lang="zh-CN" altLang="en-US" sz="2000" dirty="0"/>
              <a:t>1、 射击初速度小于等于30m/s。</a:t>
            </a:r>
          </a:p>
          <a:p>
            <a:pPr>
              <a:lnSpc>
                <a:spcPct val="150000"/>
              </a:lnSpc>
            </a:pPr>
            <a:r>
              <a:rPr lang="zh-CN" altLang="en-US" sz="2000" dirty="0"/>
              <a:t>2、 装甲寿命符合官方参数要求   小装甲：小弹丸3000 大弹丸200</a:t>
            </a:r>
            <a:br>
              <a:rPr lang="zh-CN" altLang="en-US" sz="2000" dirty="0"/>
            </a:br>
            <a:r>
              <a:rPr lang="zh-CN" altLang="en-US" sz="2000" dirty="0"/>
              <a:t>                                                                大装甲：小弹丸5000 大弹丸300</a:t>
            </a:r>
          </a:p>
          <a:p>
            <a:pPr>
              <a:lnSpc>
                <a:spcPct val="150000"/>
              </a:lnSpc>
            </a:pPr>
            <a:r>
              <a:rPr lang="zh-CN" altLang="en-US" sz="2000" dirty="0"/>
              <a:t>3、 控制哨兵机器人运动，机器人不扣血。 </a:t>
            </a:r>
          </a:p>
          <a:p>
            <a:pPr>
              <a:lnSpc>
                <a:spcPct val="150000"/>
              </a:lnSpc>
            </a:pPr>
            <a:r>
              <a:rPr lang="zh-CN" altLang="en-US" sz="2000" dirty="0"/>
              <a:t>4、 可以通过服务器控制哨兵电源管理模块的底盘、云台和发射机构的电源上电、断电。</a:t>
            </a:r>
            <a:endParaRPr lang="en-US" altLang="zh-CN" sz="2000" dirty="0"/>
          </a:p>
          <a:p>
            <a:pPr>
              <a:lnSpc>
                <a:spcPct val="150000"/>
              </a:lnSpc>
            </a:pPr>
            <a:r>
              <a:rPr lang="zh-CN" altLang="en-US" sz="2000" dirty="0"/>
              <a:t>        其他的检查同前面检查</a:t>
            </a:r>
          </a:p>
        </p:txBody>
      </p:sp>
    </p:spTree>
    <p:extLst>
      <p:ext uri="{BB962C8B-B14F-4D97-AF65-F5344CB8AC3E}">
        <p14:creationId xmlns:p14="http://schemas.microsoft.com/office/powerpoint/2010/main" val="1308978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85751" y="254000"/>
            <a:ext cx="880625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08</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通用技术检查</a:t>
            </a:r>
          </a:p>
        </p:txBody>
      </p:sp>
      <p:sp>
        <p:nvSpPr>
          <p:cNvPr id="2" name="矩形 1"/>
          <p:cNvSpPr/>
          <p:nvPr/>
        </p:nvSpPr>
        <p:spPr>
          <a:xfrm>
            <a:off x="612189" y="1193354"/>
            <a:ext cx="12134334" cy="4194610"/>
          </a:xfrm>
          <a:prstGeom prst="rect">
            <a:avLst/>
          </a:prstGeom>
        </p:spPr>
        <p:txBody>
          <a:bodyPr wrap="square">
            <a:spAutoFit/>
          </a:bodyPr>
          <a:lstStyle/>
          <a:p>
            <a:pPr>
              <a:lnSpc>
                <a:spcPct val="150000"/>
              </a:lnSpc>
            </a:pPr>
            <a:r>
              <a:rPr lang="zh-CN" altLang="en-US" sz="2000" dirty="0"/>
              <a:t>测速模块按照裁判系统用户手册对测速模块进行水平和竖直校准。</a:t>
            </a:r>
          </a:p>
          <a:p>
            <a:pPr>
              <a:lnSpc>
                <a:spcPct val="150000"/>
              </a:lnSpc>
            </a:pPr>
            <a:r>
              <a:rPr lang="zh-CN" altLang="en-US" sz="2000" dirty="0"/>
              <a:t>气压：</a:t>
            </a:r>
          </a:p>
          <a:p>
            <a:pPr>
              <a:lnSpc>
                <a:spcPct val="150000"/>
              </a:lnSpc>
            </a:pPr>
            <a:r>
              <a:rPr lang="zh-CN" altLang="en-US" sz="2000" dirty="0"/>
              <a:t>压缩气体不得超过20Mpa，所使用气瓶耐压大于等于30Mpa；</a:t>
            </a:r>
            <a:endParaRPr lang="en-US" altLang="zh-CN" sz="2000" dirty="0"/>
          </a:p>
          <a:p>
            <a:pPr>
              <a:lnSpc>
                <a:spcPct val="150000"/>
              </a:lnSpc>
            </a:pPr>
            <a:r>
              <a:rPr lang="zh-CN" altLang="en-US" sz="2000" dirty="0"/>
              <a:t>气瓶出口配置统一使用单位为Mpa的双表恒压阀，工作气压≤0.8Mpa；</a:t>
            </a:r>
          </a:p>
          <a:p>
            <a:pPr>
              <a:lnSpc>
                <a:spcPct val="150000"/>
              </a:lnSpc>
            </a:pPr>
            <a:r>
              <a:rPr lang="zh-CN" altLang="en-US" sz="2000" dirty="0"/>
              <a:t>工作气体必须不可燃烧及不含毒性，如空气、氮气、二氧化碳。</a:t>
            </a:r>
          </a:p>
          <a:p>
            <a:pPr>
              <a:lnSpc>
                <a:spcPct val="150000"/>
              </a:lnSpc>
            </a:pPr>
            <a:r>
              <a:rPr lang="zh-CN" altLang="en-US" sz="2000" dirty="0"/>
              <a:t>气瓶必须有证书或名牌，并且方便查看；</a:t>
            </a:r>
          </a:p>
          <a:p>
            <a:pPr>
              <a:lnSpc>
                <a:spcPct val="150000"/>
              </a:lnSpc>
            </a:pPr>
            <a:r>
              <a:rPr lang="zh-CN" altLang="en-US" sz="2000" dirty="0"/>
              <a:t>恒压阀必须直接安装在气瓶或气罐上 气瓶必须有防切割保护，远离热源（电机等）；</a:t>
            </a:r>
          </a:p>
          <a:p>
            <a:pPr>
              <a:lnSpc>
                <a:spcPct val="150000"/>
              </a:lnSpc>
            </a:pPr>
            <a:r>
              <a:rPr lang="zh-CN" altLang="en-US" sz="2000" dirty="0"/>
              <a:t>气瓶和输气管的位置不得外漏（任意角度翻滚，不接触地面）；</a:t>
            </a:r>
          </a:p>
          <a:p>
            <a:pPr>
              <a:lnSpc>
                <a:spcPct val="150000"/>
              </a:lnSpc>
            </a:pPr>
            <a:r>
              <a:rPr lang="zh-CN" altLang="en-US" sz="2000" dirty="0"/>
              <a:t>弹丸气动加速行程必须小于200mm； </a:t>
            </a:r>
          </a:p>
        </p:txBody>
      </p:sp>
    </p:spTree>
    <p:extLst>
      <p:ext uri="{BB962C8B-B14F-4D97-AF65-F5344CB8AC3E}">
        <p14:creationId xmlns:p14="http://schemas.microsoft.com/office/powerpoint/2010/main" val="3299833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85751" y="254000"/>
            <a:ext cx="880625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08</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通用技术检查</a:t>
            </a:r>
          </a:p>
        </p:txBody>
      </p:sp>
      <p:sp>
        <p:nvSpPr>
          <p:cNvPr id="2" name="矩形 1"/>
          <p:cNvSpPr/>
          <p:nvPr/>
        </p:nvSpPr>
        <p:spPr>
          <a:xfrm>
            <a:off x="310718" y="1646116"/>
            <a:ext cx="12134334" cy="2953373"/>
          </a:xfrm>
          <a:prstGeom prst="rect">
            <a:avLst/>
          </a:prstGeom>
        </p:spPr>
        <p:txBody>
          <a:bodyPr wrap="square">
            <a:spAutoFit/>
          </a:bodyPr>
          <a:lstStyle/>
          <a:p>
            <a:pPr>
              <a:lnSpc>
                <a:spcPct val="150000"/>
              </a:lnSpc>
            </a:pPr>
            <a:r>
              <a:rPr lang="zh-CN" altLang="en-US" dirty="0"/>
              <a:t>高压气瓶瓶口必须瓶口必须保持水平或朝上安装；气瓶安装至少2个固定点或者必须大于1/5瓶身的固定面固定；</a:t>
            </a:r>
          </a:p>
          <a:p>
            <a:pPr>
              <a:lnSpc>
                <a:spcPct val="150000"/>
              </a:lnSpc>
            </a:pPr>
            <a:r>
              <a:rPr lang="zh-CN" altLang="en-US" dirty="0"/>
              <a:t>输气管和配件需适用于系统可能的最大工作压力。建议低压气路安装安全泄压阀。</a:t>
            </a:r>
            <a:endParaRPr lang="en-US" altLang="zh-CN" dirty="0"/>
          </a:p>
          <a:p>
            <a:pPr>
              <a:lnSpc>
                <a:spcPct val="150000"/>
              </a:lnSpc>
            </a:pPr>
            <a:endParaRPr lang="zh-CN" altLang="en-US" dirty="0"/>
          </a:p>
          <a:p>
            <a:pPr>
              <a:lnSpc>
                <a:spcPct val="150000"/>
              </a:lnSpc>
            </a:pPr>
            <a:r>
              <a:rPr lang="zh-CN" altLang="en-US" dirty="0"/>
              <a:t>单位换算</a:t>
            </a:r>
            <a:endParaRPr lang="en-US" altLang="zh-CN" dirty="0"/>
          </a:p>
          <a:p>
            <a:pPr>
              <a:lnSpc>
                <a:spcPct val="150000"/>
              </a:lnSpc>
            </a:pPr>
            <a:endParaRPr lang="zh-CN" altLang="en-US" dirty="0"/>
          </a:p>
          <a:p>
            <a:pPr algn="ctr">
              <a:lnSpc>
                <a:spcPct val="150000"/>
              </a:lnSpc>
            </a:pPr>
            <a:r>
              <a:rPr lang="zh-CN" altLang="en-US" dirty="0"/>
              <a:t>1磅力/平方英寸(psi)=0.0068948兆帕(MPa)     20兆帕(MPa)=2900.7548779磅力/平方英寸(psi)	</a:t>
            </a:r>
          </a:p>
          <a:p>
            <a:pPr algn="ctr">
              <a:lnSpc>
                <a:spcPct val="150000"/>
              </a:lnSpc>
            </a:pPr>
            <a:r>
              <a:rPr lang="zh-CN" altLang="en-US" dirty="0"/>
              <a:t>0.8兆帕(MPa)=116.0301951磅力/平方英寸(psi)	    1兆帕(MPa)=145.0377439磅力/平方英寸(psi)</a:t>
            </a:r>
            <a:endParaRPr lang="en-US" altLang="zh-CN" dirty="0"/>
          </a:p>
        </p:txBody>
      </p:sp>
    </p:spTree>
    <p:extLst>
      <p:ext uri="{BB962C8B-B14F-4D97-AF65-F5344CB8AC3E}">
        <p14:creationId xmlns:p14="http://schemas.microsoft.com/office/powerpoint/2010/main" val="1266611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85751" y="254000"/>
            <a:ext cx="880625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08</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通用技术检查</a:t>
            </a:r>
          </a:p>
        </p:txBody>
      </p:sp>
      <p:sp>
        <p:nvSpPr>
          <p:cNvPr id="2" name="矩形 1"/>
          <p:cNvSpPr/>
          <p:nvPr/>
        </p:nvSpPr>
        <p:spPr>
          <a:xfrm>
            <a:off x="292963" y="1328077"/>
            <a:ext cx="12134334" cy="3732945"/>
          </a:xfrm>
          <a:prstGeom prst="rect">
            <a:avLst/>
          </a:prstGeom>
        </p:spPr>
        <p:txBody>
          <a:bodyPr wrap="square">
            <a:spAutoFit/>
          </a:bodyPr>
          <a:lstStyle/>
          <a:p>
            <a:pPr>
              <a:lnSpc>
                <a:spcPct val="150000"/>
              </a:lnSpc>
            </a:pPr>
            <a:r>
              <a:rPr lang="zh-CN" altLang="en-US" sz="2000" dirty="0"/>
              <a:t>电源：</a:t>
            </a:r>
          </a:p>
          <a:p>
            <a:pPr>
              <a:lnSpc>
                <a:spcPct val="150000"/>
              </a:lnSpc>
            </a:pPr>
            <a:r>
              <a:rPr lang="zh-CN" altLang="en-US" sz="2000" dirty="0"/>
              <a:t>机器人需使用组委会指定的电池产品或其他正规厂家生产的干电池。机器人总电量≤</a:t>
            </a:r>
            <a:r>
              <a:rPr lang="en-US" altLang="zh-CN" sz="2000" dirty="0"/>
              <a:t>200Wh</a:t>
            </a:r>
            <a:r>
              <a:rPr lang="zh-CN" altLang="en-US" sz="2000" dirty="0"/>
              <a:t>；</a:t>
            </a:r>
          </a:p>
          <a:p>
            <a:pPr>
              <a:lnSpc>
                <a:spcPct val="150000"/>
              </a:lnSpc>
            </a:pPr>
            <a:r>
              <a:rPr lang="zh-CN" altLang="en-US" sz="2000" dirty="0"/>
              <a:t>空中机器人电源电压不超过</a:t>
            </a:r>
            <a:r>
              <a:rPr lang="en-US" altLang="zh-CN" sz="2000" dirty="0"/>
              <a:t>48V,</a:t>
            </a:r>
            <a:r>
              <a:rPr lang="zh-CN" altLang="en-US" sz="2000" dirty="0"/>
              <a:t>其他机器人电源电压不超过</a:t>
            </a:r>
            <a:r>
              <a:rPr lang="en-US" altLang="zh-CN" sz="2000" dirty="0"/>
              <a:t>30V</a:t>
            </a:r>
            <a:r>
              <a:rPr lang="zh-CN" altLang="en-US" sz="2000" dirty="0"/>
              <a:t>，电路无短路风险；</a:t>
            </a:r>
          </a:p>
          <a:p>
            <a:pPr>
              <a:lnSpc>
                <a:spcPct val="150000"/>
              </a:lnSpc>
            </a:pPr>
            <a:r>
              <a:rPr lang="zh-CN" altLang="en-US" sz="2000" dirty="0"/>
              <a:t>无线设备要求：</a:t>
            </a:r>
          </a:p>
          <a:p>
            <a:pPr>
              <a:lnSpc>
                <a:spcPct val="150000"/>
              </a:lnSpc>
            </a:pPr>
            <a:r>
              <a:rPr lang="zh-CN" altLang="en-US" sz="2000" dirty="0"/>
              <a:t>只能使用大疆遥控器或使用图传遥控器链路； </a:t>
            </a:r>
          </a:p>
          <a:p>
            <a:pPr>
              <a:lnSpc>
                <a:spcPct val="150000"/>
              </a:lnSpc>
            </a:pPr>
            <a:r>
              <a:rPr lang="zh-CN" altLang="en-US" sz="2000" dirty="0"/>
              <a:t>机器人不能搭载除遥控器、 裁判系统模块以外的无线电通讯设备；</a:t>
            </a:r>
            <a:endParaRPr lang="en-US" altLang="zh-CN" sz="2000" dirty="0"/>
          </a:p>
          <a:p>
            <a:pPr>
              <a:lnSpc>
                <a:spcPct val="150000"/>
              </a:lnSpc>
            </a:pPr>
            <a:r>
              <a:rPr lang="zh-CN" altLang="en-US" sz="2000" dirty="0"/>
              <a:t>若运算平台上的接收装置无法拆除，需在操作系统中设置为禁用。</a:t>
            </a:r>
          </a:p>
          <a:p>
            <a:pPr>
              <a:lnSpc>
                <a:spcPct val="150000"/>
              </a:lnSpc>
            </a:pPr>
            <a:r>
              <a:rPr lang="zh-CN" altLang="en-US" sz="2000" dirty="0"/>
              <a:t>机器人上不能有疑似天线的装置，如有需要解释清楚用途；</a:t>
            </a:r>
          </a:p>
        </p:txBody>
      </p:sp>
    </p:spTree>
    <p:extLst>
      <p:ext uri="{BB962C8B-B14F-4D97-AF65-F5344CB8AC3E}">
        <p14:creationId xmlns:p14="http://schemas.microsoft.com/office/powerpoint/2010/main" val="618422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85751" y="254000"/>
            <a:ext cx="880625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08</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通用技术检查</a:t>
            </a:r>
          </a:p>
        </p:txBody>
      </p:sp>
      <p:sp>
        <p:nvSpPr>
          <p:cNvPr id="2" name="矩形 1"/>
          <p:cNvSpPr/>
          <p:nvPr/>
        </p:nvSpPr>
        <p:spPr>
          <a:xfrm>
            <a:off x="57666" y="719653"/>
            <a:ext cx="12134334" cy="5355312"/>
          </a:xfrm>
          <a:prstGeom prst="rect">
            <a:avLst/>
          </a:prstGeom>
        </p:spPr>
        <p:txBody>
          <a:bodyPr wrap="square">
            <a:spAutoFit/>
          </a:bodyPr>
          <a:lstStyle/>
          <a:p>
            <a:pPr>
              <a:lnSpc>
                <a:spcPct val="150000"/>
              </a:lnSpc>
            </a:pPr>
            <a:r>
              <a:rPr lang="en-US" altLang="zh-CN" dirty="0"/>
              <a:t>1.</a:t>
            </a:r>
            <a:r>
              <a:rPr lang="zh-CN" altLang="en-US" dirty="0"/>
              <a:t>机器人外观要求：</a:t>
            </a:r>
          </a:p>
          <a:p>
            <a:pPr>
              <a:lnSpc>
                <a:spcPct val="150000"/>
              </a:lnSpc>
            </a:pPr>
            <a:r>
              <a:rPr lang="zh-CN" altLang="en-US" dirty="0"/>
              <a:t>机器人的线路整齐、不裸露，机器人的外观中不得出现明显影响外观的材料</a:t>
            </a:r>
          </a:p>
          <a:p>
            <a:pPr>
              <a:lnSpc>
                <a:spcPct val="150000"/>
              </a:lnSpc>
            </a:pPr>
            <a:r>
              <a:rPr lang="zh-CN" altLang="en-US" dirty="0"/>
              <a:t>机器人保护壳表面距离装甲模块的侧灯边缘不大于 </a:t>
            </a:r>
            <a:r>
              <a:rPr lang="en-US" altLang="zh-CN" dirty="0"/>
              <a:t>100mm </a:t>
            </a:r>
            <a:r>
              <a:rPr lang="zh-CN" altLang="en-US" dirty="0"/>
              <a:t>处的光泽度不得大于 </a:t>
            </a:r>
            <a:r>
              <a:rPr lang="en-US" altLang="zh-CN" dirty="0"/>
              <a:t>15Gs</a:t>
            </a:r>
            <a:r>
              <a:rPr lang="zh-CN" altLang="en-US" dirty="0"/>
              <a:t>。</a:t>
            </a:r>
          </a:p>
          <a:p>
            <a:pPr>
              <a:lnSpc>
                <a:spcPct val="150000"/>
              </a:lnSpc>
            </a:pPr>
            <a:r>
              <a:rPr lang="zh-CN" altLang="en-US" dirty="0"/>
              <a:t>避免尖锐结构造成场地破坏和人员伤害。</a:t>
            </a:r>
          </a:p>
          <a:p>
            <a:pPr>
              <a:lnSpc>
                <a:spcPct val="150000"/>
              </a:lnSpc>
            </a:pPr>
            <a:r>
              <a:rPr lang="zh-CN" altLang="en-US" dirty="0"/>
              <a:t>红方机器人保护壳颜色可使用红色系，蓝方可使用蓝色系， 但不得使用对方赛队颜色，以免产生误导。</a:t>
            </a:r>
            <a:endParaRPr lang="en-US" altLang="zh-CN" dirty="0"/>
          </a:p>
          <a:p>
            <a:pPr>
              <a:lnSpc>
                <a:spcPct val="150000"/>
              </a:lnSpc>
            </a:pPr>
            <a:r>
              <a:rPr lang="zh-CN" altLang="en-US" dirty="0"/>
              <a:t> 除黑色、金属色外，其他颜色不得超过两种。</a:t>
            </a:r>
          </a:p>
          <a:p>
            <a:pPr>
              <a:lnSpc>
                <a:spcPct val="150000"/>
              </a:lnSpc>
            </a:pPr>
            <a:r>
              <a:rPr lang="zh-CN" altLang="en-US" dirty="0"/>
              <a:t>机器人设计制作不得采用易碎材料，禁止使用任何胶类、黏性材料连接机器人与场地或场地道具。</a:t>
            </a:r>
            <a:br>
              <a:rPr lang="zh-CN" altLang="en-US" dirty="0"/>
            </a:br>
            <a:r>
              <a:rPr lang="zh-CN" altLang="en-US" dirty="0"/>
              <a:t>全队机器人需统一涂装方案</a:t>
            </a:r>
          </a:p>
          <a:p>
            <a:pPr>
              <a:lnSpc>
                <a:spcPct val="150000"/>
              </a:lnSpc>
            </a:pPr>
            <a:r>
              <a:rPr lang="zh-CN" altLang="en-US" dirty="0"/>
              <a:t>单个机器人外观上必须带有两个己方学校校徽或队徽，分别贴在不同方向。</a:t>
            </a:r>
            <a:endParaRPr lang="en-US" altLang="zh-CN" dirty="0"/>
          </a:p>
          <a:p>
            <a:pPr>
              <a:lnSpc>
                <a:spcPct val="150000"/>
              </a:lnSpc>
            </a:pPr>
            <a:r>
              <a:rPr lang="zh-CN" altLang="en-US" dirty="0"/>
              <a:t>单个校徽或队徽的面积大小不超过 </a:t>
            </a:r>
            <a:r>
              <a:rPr lang="en-US" altLang="zh-CN" dirty="0"/>
              <a:t>100mm*100mm</a:t>
            </a:r>
            <a:r>
              <a:rPr lang="zh-CN" altLang="en-US" dirty="0"/>
              <a:t>。</a:t>
            </a:r>
            <a:endParaRPr lang="en-US" altLang="zh-CN" dirty="0"/>
          </a:p>
          <a:p>
            <a:pPr>
              <a:lnSpc>
                <a:spcPct val="150000"/>
              </a:lnSpc>
            </a:pPr>
            <a:r>
              <a:rPr lang="zh-CN" altLang="en-US" dirty="0"/>
              <a:t>校徽或队徽需处于机器人的显眼位置，且与装甲模块侧灯的距离不小于</a:t>
            </a:r>
            <a:r>
              <a:rPr lang="en-US" altLang="zh-CN" dirty="0"/>
              <a:t>30mm</a:t>
            </a:r>
            <a:r>
              <a:rPr lang="zh-CN" altLang="en-US" dirty="0"/>
              <a:t>。 </a:t>
            </a:r>
            <a:endParaRPr lang="en-US" altLang="zh-CN" dirty="0"/>
          </a:p>
          <a:p>
            <a:pPr>
              <a:lnSpc>
                <a:spcPct val="150000"/>
              </a:lnSpc>
            </a:pPr>
            <a:r>
              <a:rPr lang="zh-CN" altLang="en-US" dirty="0"/>
              <a:t>如果出现外观不满足规范的情况，检录员会要求更正校徽或者队徽的粘贴位置或大小。</a:t>
            </a:r>
          </a:p>
          <a:p>
            <a:endParaRPr lang="zh-CN" altLang="en-US" dirty="0"/>
          </a:p>
        </p:txBody>
      </p:sp>
    </p:spTree>
    <p:extLst>
      <p:ext uri="{BB962C8B-B14F-4D97-AF65-F5344CB8AC3E}">
        <p14:creationId xmlns:p14="http://schemas.microsoft.com/office/powerpoint/2010/main" val="107089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85751" y="254000"/>
            <a:ext cx="880625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4" name="文本框 13"/>
          <p:cNvSpPr txBox="1"/>
          <p:nvPr/>
        </p:nvSpPr>
        <p:spPr bwMode="auto">
          <a:xfrm>
            <a:off x="612189" y="77865"/>
            <a:ext cx="723900" cy="584775"/>
          </a:xfrm>
          <a:prstGeom prst="rect">
            <a:avLst/>
          </a:prstGeom>
          <a:noFill/>
        </p:spPr>
        <p:txBody>
          <a:bodyPr>
            <a:spAutoFit/>
          </a:bodyPr>
          <a:lstStyle/>
          <a:p>
            <a:pPr algn="ctr">
              <a:defRPr/>
            </a:pPr>
            <a:r>
              <a:rPr lang="en-US" altLang="zh-CN" sz="3200" dirty="0">
                <a:solidFill>
                  <a:srgbClr val="E7E6E6">
                    <a:lumMod val="25000"/>
                  </a:srgbClr>
                </a:solidFill>
                <a:latin typeface="Impact" panose="020B0806030902050204" pitchFamily="34" charset="0"/>
              </a:rPr>
              <a:t>08</a:t>
            </a:r>
            <a:endParaRPr lang="zh-CN" altLang="en-US" sz="3200" dirty="0">
              <a:solidFill>
                <a:srgbClr val="E7E6E6">
                  <a:lumMod val="25000"/>
                </a:srgbClr>
              </a:solidFill>
              <a:latin typeface="Impact" panose="020B0806030902050204" pitchFamily="34" charset="0"/>
            </a:endParaRPr>
          </a:p>
        </p:txBody>
      </p:sp>
      <p:sp>
        <p:nvSpPr>
          <p:cNvPr id="88" name="文本框 4">
            <a:extLst>
              <a:ext uri="{FF2B5EF4-FFF2-40B4-BE49-F238E27FC236}">
                <a16:creationId xmlns:a16="http://schemas.microsoft.com/office/drawing/2014/main" xmlns="" id="{DA474386-D0B3-0D4D-AA63-DACB2D789C78}"/>
              </a:ext>
            </a:extLst>
          </p:cNvPr>
          <p:cNvSpPr txBox="1">
            <a:spLocks noChangeArrowheads="1"/>
          </p:cNvSpPr>
          <p:nvPr/>
        </p:nvSpPr>
        <p:spPr bwMode="auto">
          <a:xfrm>
            <a:off x="1236118" y="147574"/>
            <a:ext cx="3547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2400" dirty="0">
                <a:solidFill>
                  <a:srgbClr val="044875"/>
                </a:solidFill>
                <a:latin typeface="微软雅黑" panose="020B0503020204020204" pitchFamily="34" charset="-122"/>
                <a:ea typeface="微软雅黑" panose="020B0503020204020204" pitchFamily="34" charset="-122"/>
              </a:rPr>
              <a:t>通用技术检查</a:t>
            </a:r>
          </a:p>
        </p:txBody>
      </p:sp>
      <p:sp>
        <p:nvSpPr>
          <p:cNvPr id="2" name="矩形 1"/>
          <p:cNvSpPr/>
          <p:nvPr/>
        </p:nvSpPr>
        <p:spPr>
          <a:xfrm>
            <a:off x="323996" y="773446"/>
            <a:ext cx="12134334" cy="5355312"/>
          </a:xfrm>
          <a:prstGeom prst="rect">
            <a:avLst/>
          </a:prstGeom>
        </p:spPr>
        <p:txBody>
          <a:bodyPr wrap="square">
            <a:spAutoFit/>
          </a:bodyPr>
          <a:lstStyle/>
          <a:p>
            <a:pPr>
              <a:lnSpc>
                <a:spcPct val="150000"/>
              </a:lnSpc>
            </a:pPr>
            <a:r>
              <a:rPr lang="zh-CN" altLang="en-US" dirty="0"/>
              <a:t>广告位应放置在机器人的左右两侧，且与装甲模块侧灯的距离不小于 </a:t>
            </a:r>
            <a:r>
              <a:rPr lang="en-US" altLang="zh-CN" dirty="0"/>
              <a:t>30mm</a:t>
            </a:r>
            <a:r>
              <a:rPr lang="zh-CN" altLang="en-US" dirty="0"/>
              <a:t>。</a:t>
            </a:r>
            <a:endParaRPr lang="en-US" altLang="zh-CN" dirty="0"/>
          </a:p>
          <a:p>
            <a:pPr>
              <a:lnSpc>
                <a:spcPct val="150000"/>
              </a:lnSpc>
            </a:pPr>
            <a:r>
              <a:rPr lang="zh-CN" altLang="en-US" dirty="0"/>
              <a:t>广告位喷绘或贴纸不可影响机器人视觉识别效果，不可发光。</a:t>
            </a:r>
          </a:p>
          <a:p>
            <a:pPr>
              <a:lnSpc>
                <a:spcPct val="150000"/>
              </a:lnSpc>
            </a:pPr>
            <a:r>
              <a:rPr lang="zh-CN" altLang="en-US" dirty="0"/>
              <a:t>单个机器人广告位面积大小不超过 </a:t>
            </a:r>
            <a:r>
              <a:rPr lang="en-US" altLang="zh-CN" dirty="0"/>
              <a:t>100mm*100mm</a:t>
            </a:r>
            <a:r>
              <a:rPr lang="zh-CN" altLang="en-US" dirty="0"/>
              <a:t>，每台机器人最多可设置两个广告位用于赞助商露出。</a:t>
            </a:r>
            <a:endParaRPr lang="en-US" altLang="zh-CN" dirty="0"/>
          </a:p>
          <a:p>
            <a:pPr>
              <a:lnSpc>
                <a:spcPct val="150000"/>
              </a:lnSpc>
            </a:pPr>
            <a:r>
              <a:rPr lang="zh-CN" altLang="en-US" dirty="0"/>
              <a:t> 如果出现外观不满足规范的情况，检录员会要求更正广告位的粘贴位置或大小。</a:t>
            </a:r>
          </a:p>
          <a:p>
            <a:pPr>
              <a:lnSpc>
                <a:spcPct val="150000"/>
              </a:lnSpc>
            </a:pPr>
            <a:r>
              <a:rPr lang="zh-CN" altLang="en-US" dirty="0"/>
              <a:t>机器人编号</a:t>
            </a:r>
          </a:p>
          <a:p>
            <a:pPr>
              <a:lnSpc>
                <a:spcPct val="150000"/>
              </a:lnSpc>
            </a:pPr>
            <a:r>
              <a:rPr lang="zh-CN" altLang="en-US" dirty="0"/>
              <a:t>机器人装甲贴纸与机器人编号一致，无明显气泡，一面装甲贴一张贴纸</a:t>
            </a:r>
          </a:p>
          <a:p>
            <a:pPr>
              <a:lnSpc>
                <a:spcPct val="150000"/>
              </a:lnSpc>
            </a:pPr>
            <a:r>
              <a:rPr lang="zh-CN" altLang="en-US" dirty="0"/>
              <a:t>除组委会提供的专属数字贴纸，不可在机器人的装甲板或其他结构上粘贴相似的贴纸，</a:t>
            </a:r>
            <a:endParaRPr lang="en-US" altLang="zh-CN" dirty="0"/>
          </a:p>
          <a:p>
            <a:pPr>
              <a:lnSpc>
                <a:spcPct val="150000"/>
              </a:lnSpc>
            </a:pPr>
            <a:r>
              <a:rPr lang="zh-CN" altLang="en-US" dirty="0"/>
              <a:t>机器人机身上的其他装饰贴纸不得包括明显数字</a:t>
            </a:r>
            <a:endParaRPr lang="en-US" altLang="zh-CN" dirty="0"/>
          </a:p>
          <a:p>
            <a:pPr>
              <a:lnSpc>
                <a:spcPct val="150000"/>
              </a:lnSpc>
            </a:pPr>
            <a:endParaRPr lang="zh-CN" altLang="en-US" dirty="0"/>
          </a:p>
          <a:p>
            <a:pPr>
              <a:lnSpc>
                <a:spcPct val="150000"/>
              </a:lnSpc>
            </a:pPr>
            <a:r>
              <a:rPr lang="en-US" altLang="zh-CN" dirty="0"/>
              <a:t>2.</a:t>
            </a:r>
            <a:r>
              <a:rPr lang="zh-CN" altLang="en-US" dirty="0"/>
              <a:t>安全和便携性</a:t>
            </a:r>
          </a:p>
          <a:p>
            <a:pPr>
              <a:lnSpc>
                <a:spcPct val="150000"/>
              </a:lnSpc>
            </a:pPr>
            <a:r>
              <a:rPr lang="zh-CN" altLang="en-US" dirty="0"/>
              <a:t>不存在可能固联其他机器人的机构：半封闭或全封闭的机构，要求修改或者堵住；</a:t>
            </a:r>
          </a:p>
          <a:p>
            <a:pPr>
              <a:lnSpc>
                <a:spcPct val="150000"/>
              </a:lnSpc>
            </a:pPr>
            <a:r>
              <a:rPr lang="zh-CN" altLang="en-US" dirty="0"/>
              <a:t>机器人需使用机械结构固定电池及电池架，固定后的电池不可产生晃动。</a:t>
            </a:r>
          </a:p>
          <a:p>
            <a:endParaRPr lang="zh-CN" altLang="en-US" dirty="0"/>
          </a:p>
        </p:txBody>
      </p:sp>
    </p:spTree>
    <p:extLst>
      <p:ext uri="{BB962C8B-B14F-4D97-AF65-F5344CB8AC3E}">
        <p14:creationId xmlns:p14="http://schemas.microsoft.com/office/powerpoint/2010/main" val="2096442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119312" y="2724945"/>
            <a:ext cx="8170863" cy="769937"/>
          </a:xfrm>
          <a:prstGeom prst="rect">
            <a:avLst/>
          </a:prstGeom>
          <a:noFill/>
        </p:spPr>
        <p:txBody>
          <a:bodyPr>
            <a:spAutoFit/>
          </a:bodyPr>
          <a:lstStyle/>
          <a:p>
            <a:pPr algn="ctr" eaLnBrk="1" fontAlgn="auto" hangingPunct="1">
              <a:spcBef>
                <a:spcPts val="0"/>
              </a:spcBef>
              <a:spcAft>
                <a:spcPts val="0"/>
              </a:spcAft>
              <a:defRPr/>
            </a:pPr>
            <a:r>
              <a:rPr lang="en-US" altLang="zh-CN" sz="4400" b="1" dirty="0">
                <a:solidFill>
                  <a:srgbClr val="044875"/>
                </a:solidFill>
                <a:latin typeface="微软雅黑" panose="020B0503020204020204" pitchFamily="34" charset="-122"/>
                <a:ea typeface="微软雅黑" panose="020B0503020204020204" pitchFamily="34" charset="-122"/>
              </a:rPr>
              <a:t>Thanks</a:t>
            </a:r>
            <a:endParaRPr lang="zh-CN" altLang="en-US" sz="4400" b="1" dirty="0">
              <a:solidFill>
                <a:srgbClr val="044875"/>
              </a:solidFill>
              <a:latin typeface="微软雅黑" panose="020B0503020204020204" pitchFamily="34" charset="-122"/>
              <a:ea typeface="微软雅黑" panose="020B0503020204020204" pitchFamily="34" charset="-122"/>
            </a:endParaRPr>
          </a:p>
        </p:txBody>
      </p:sp>
      <p:sp>
        <p:nvSpPr>
          <p:cNvPr id="33" name="矩形 32"/>
          <p:cNvSpPr/>
          <p:nvPr/>
        </p:nvSpPr>
        <p:spPr>
          <a:xfrm>
            <a:off x="1600200" y="1473200"/>
            <a:ext cx="8956675" cy="3600450"/>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34" name="组合 33"/>
          <p:cNvGrpSpPr>
            <a:grpSpLocks/>
          </p:cNvGrpSpPr>
          <p:nvPr/>
        </p:nvGrpSpPr>
        <p:grpSpPr bwMode="auto">
          <a:xfrm>
            <a:off x="10290175" y="4757738"/>
            <a:ext cx="1109663" cy="1130300"/>
            <a:chOff x="2666985" y="682103"/>
            <a:chExt cx="1109138" cy="1131217"/>
          </a:xfrm>
        </p:grpSpPr>
        <p:sp>
          <p:nvSpPr>
            <p:cNvPr id="35" name="矩形 34"/>
            <p:cNvSpPr/>
            <p:nvPr/>
          </p:nvSpPr>
          <p:spPr>
            <a:xfrm>
              <a:off x="2841527" y="858458"/>
              <a:ext cx="769574" cy="768973"/>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矩形 35"/>
            <p:cNvSpPr/>
            <p:nvPr/>
          </p:nvSpPr>
          <p:spPr>
            <a:xfrm>
              <a:off x="2666985" y="682103"/>
              <a:ext cx="558536" cy="55925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矩形 36"/>
            <p:cNvSpPr/>
            <p:nvPr/>
          </p:nvSpPr>
          <p:spPr>
            <a:xfrm>
              <a:off x="3217587" y="1254067"/>
              <a:ext cx="558536" cy="55925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8" name="组合 37"/>
          <p:cNvGrpSpPr>
            <a:grpSpLocks/>
          </p:cNvGrpSpPr>
          <p:nvPr/>
        </p:nvGrpSpPr>
        <p:grpSpPr bwMode="auto">
          <a:xfrm>
            <a:off x="792163" y="677863"/>
            <a:ext cx="1109662" cy="1131887"/>
            <a:chOff x="2666985" y="682103"/>
            <a:chExt cx="1109138" cy="1131217"/>
          </a:xfrm>
        </p:grpSpPr>
        <p:sp>
          <p:nvSpPr>
            <p:cNvPr id="39" name="矩形 38"/>
            <p:cNvSpPr/>
            <p:nvPr/>
          </p:nvSpPr>
          <p:spPr>
            <a:xfrm>
              <a:off x="2841528" y="858211"/>
              <a:ext cx="769573" cy="76948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矩形 39"/>
            <p:cNvSpPr/>
            <p:nvPr/>
          </p:nvSpPr>
          <p:spPr>
            <a:xfrm>
              <a:off x="2666985" y="682103"/>
              <a:ext cx="558536" cy="55846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矩形 40"/>
            <p:cNvSpPr/>
            <p:nvPr/>
          </p:nvSpPr>
          <p:spPr>
            <a:xfrm>
              <a:off x="3217587" y="1254851"/>
              <a:ext cx="558536" cy="55846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2" name="矩形 41"/>
          <p:cNvSpPr/>
          <p:nvPr/>
        </p:nvSpPr>
        <p:spPr>
          <a:xfrm>
            <a:off x="0" y="-12700"/>
            <a:ext cx="12192000" cy="373063"/>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矩形 43"/>
          <p:cNvSpPr/>
          <p:nvPr/>
        </p:nvSpPr>
        <p:spPr>
          <a:xfrm>
            <a:off x="0" y="6523038"/>
            <a:ext cx="12192000"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extLst>
      <p:ext uri="{BB962C8B-B14F-4D97-AF65-F5344CB8AC3E}">
        <p14:creationId xmlns:p14="http://schemas.microsoft.com/office/powerpoint/2010/main" val="132504536"/>
      </p:ext>
    </p:extLst>
  </p:cSld>
  <p:clrMapOvr>
    <a:masterClrMapping/>
  </p:clrMapOvr>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chemeClr val="accent1"/>
          </a:solidFill>
          <a:prstDash val="dash"/>
        </a:ln>
      </a:spPr>
      <a:bodyPr rtlCol="0" anchor="ctr"/>
      <a:lstStyle>
        <a:defPPr algn="ctr">
          <a:defRPr sz="1050" dirty="0" smtClean="0">
            <a:solidFill>
              <a:schemeClr val="tx1"/>
            </a:solidFill>
          </a:defRPr>
        </a:defPPr>
      </a:lstStyle>
      <a:style>
        <a:lnRef idx="0">
          <a:schemeClr val="accent6"/>
        </a:lnRef>
        <a:fillRef idx="3">
          <a:schemeClr val="accent6"/>
        </a:fillRef>
        <a:effectRef idx="3">
          <a:schemeClr val="accent6"/>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14934</TotalTime>
  <Words>2465</Words>
  <Application>Microsoft Office PowerPoint</Application>
  <PresentationFormat>宽屏</PresentationFormat>
  <Paragraphs>316</Paragraphs>
  <Slides>29</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29</vt:i4>
      </vt:variant>
    </vt:vector>
  </HeadingPairs>
  <TitlesOfParts>
    <vt:vector size="38" baseType="lpstr">
      <vt:lpstr>宋体</vt:lpstr>
      <vt:lpstr>Microsoft YaHei</vt:lpstr>
      <vt:lpstr>Microsoft YaHei</vt:lpstr>
      <vt:lpstr>Arial</vt:lpstr>
      <vt:lpstr>Calibri</vt:lpstr>
      <vt:lpstr>Calibri Light</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Matthew Jiao</dc:creator>
  <cp:lastModifiedBy>Shmily Zeng</cp:lastModifiedBy>
  <cp:revision>531</cp:revision>
  <dcterms:created xsi:type="dcterms:W3CDTF">2019-01-24T07:51:04Z</dcterms:created>
  <dcterms:modified xsi:type="dcterms:W3CDTF">2021-03-17T09:15:24Z</dcterms:modified>
</cp:coreProperties>
</file>